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23" r:id="rId4"/>
  </p:sldMasterIdLst>
  <p:notesMasterIdLst>
    <p:notesMasterId r:id="rId35"/>
  </p:notesMasterIdLst>
  <p:handoutMasterIdLst>
    <p:handoutMasterId r:id="rId36"/>
  </p:handoutMasterIdLst>
  <p:sldIdLst>
    <p:sldId id="256" r:id="rId5"/>
    <p:sldId id="257"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 userDrawn="1">
          <p15:clr>
            <a:srgbClr val="A4A3A4"/>
          </p15:clr>
        </p15:guide>
        <p15:guide id="2" pos="9"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EAB"/>
    <a:srgbClr val="000000"/>
    <a:srgbClr val="00AEEF"/>
    <a:srgbClr val="46E3D5"/>
    <a:srgbClr val="EDF19C"/>
    <a:srgbClr val="36FFE3"/>
    <a:srgbClr val="78E1E3"/>
    <a:srgbClr val="85E3C7"/>
    <a:srgbClr val="2ED8E3"/>
    <a:srgbClr val="39E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BB19F-60CD-B000-9422-C1FCC5412BC6}" v="102" dt="2021-03-04T18:43:14.857"/>
    <p1510:client id="{C0B091DA-FB20-6CBB-CC3A-68E55656F209}" v="97" dt="2021-04-19T12:09:3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38" autoAdjust="0"/>
    <p:restoredTop sz="96224" autoAdjust="0"/>
  </p:normalViewPr>
  <p:slideViewPr>
    <p:cSldViewPr snapToGrid="0" snapToObjects="1">
      <p:cViewPr>
        <p:scale>
          <a:sx n="100" d="100"/>
          <a:sy n="100" d="100"/>
        </p:scale>
        <p:origin x="1110" y="342"/>
      </p:cViewPr>
      <p:guideLst>
        <p:guide orient="horz" pos="238"/>
        <p:guide pos="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29" d="100"/>
          <a:sy n="129" d="100"/>
        </p:scale>
        <p:origin x="2664" y="2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ughn, Tyra (Peraton) (US Person)" userId="S::tvaughn@peraton.com::1f8e5379-f6e1-4806-8b22-ebdf62251133" providerId="AD" clId="Web-{C0B091DA-FB20-6CBB-CC3A-68E55656F209}"/>
    <pc:docChg chg="modSld">
      <pc:chgData name="Vaughn, Tyra (Peraton) (US Person)" userId="S::tvaughn@peraton.com::1f8e5379-f6e1-4806-8b22-ebdf62251133" providerId="AD" clId="Web-{C0B091DA-FB20-6CBB-CC3A-68E55656F209}" dt="2021-04-19T12:09:39.515" v="96" actId="20577"/>
      <pc:docMkLst>
        <pc:docMk/>
      </pc:docMkLst>
      <pc:sldChg chg="modSp">
        <pc:chgData name="Vaughn, Tyra (Peraton) (US Person)" userId="S::tvaughn@peraton.com::1f8e5379-f6e1-4806-8b22-ebdf62251133" providerId="AD" clId="Web-{C0B091DA-FB20-6CBB-CC3A-68E55656F209}" dt="2021-04-19T12:09:39.515" v="96" actId="20577"/>
        <pc:sldMkLst>
          <pc:docMk/>
          <pc:sldMk cId="1785631919" sldId="256"/>
        </pc:sldMkLst>
        <pc:spChg chg="mod">
          <ac:chgData name="Vaughn, Tyra (Peraton) (US Person)" userId="S::tvaughn@peraton.com::1f8e5379-f6e1-4806-8b22-ebdf62251133" providerId="AD" clId="Web-{C0B091DA-FB20-6CBB-CC3A-68E55656F209}" dt="2021-04-19T12:09:39.515" v="96" actId="20577"/>
          <ac:spMkLst>
            <pc:docMk/>
            <pc:sldMk cId="1785631919" sldId="256"/>
            <ac:spMk id="2" creationId="{6419DC9A-0435-4EE7-9C59-3594EA55D3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7" cy="350642"/>
          </a:xfrm>
          <a:prstGeom prst="rect">
            <a:avLst/>
          </a:prstGeom>
        </p:spPr>
        <p:txBody>
          <a:bodyPr vert="horz" lIns="92115" tIns="46058" rIns="92115" bIns="46058" rtlCol="0"/>
          <a:lstStyle>
            <a:lvl1pPr algn="l">
              <a:defRPr sz="1200"/>
            </a:lvl1pPr>
          </a:lstStyle>
          <a:p>
            <a:endParaRPr lang="en-US" dirty="0"/>
          </a:p>
        </p:txBody>
      </p:sp>
      <p:sp>
        <p:nvSpPr>
          <p:cNvPr id="3" name="Date Placeholder 2"/>
          <p:cNvSpPr>
            <a:spLocks noGrp="1"/>
          </p:cNvSpPr>
          <p:nvPr>
            <p:ph type="dt" sz="quarter" idx="1"/>
          </p:nvPr>
        </p:nvSpPr>
        <p:spPr>
          <a:xfrm>
            <a:off x="5266120" y="0"/>
            <a:ext cx="4028157" cy="350642"/>
          </a:xfrm>
          <a:prstGeom prst="rect">
            <a:avLst/>
          </a:prstGeom>
        </p:spPr>
        <p:txBody>
          <a:bodyPr vert="horz" lIns="92115" tIns="46058" rIns="92115" bIns="46058" rtlCol="0"/>
          <a:lstStyle>
            <a:lvl1pPr algn="r">
              <a:defRPr sz="1200"/>
            </a:lvl1pPr>
          </a:lstStyle>
          <a:p>
            <a:fld id="{415CB892-7BA9-4964-A7D1-88F443C0D783}" type="datetimeFigureOut">
              <a:rPr lang="en-US" smtClean="0"/>
              <a:pPr/>
              <a:t>5/13/2021</a:t>
            </a:fld>
            <a:endParaRPr lang="en-US" dirty="0"/>
          </a:p>
        </p:txBody>
      </p:sp>
      <p:sp>
        <p:nvSpPr>
          <p:cNvPr id="4" name="Footer Placeholder 3"/>
          <p:cNvSpPr>
            <a:spLocks noGrp="1"/>
          </p:cNvSpPr>
          <p:nvPr>
            <p:ph type="ftr" sz="quarter" idx="2"/>
          </p:nvPr>
        </p:nvSpPr>
        <p:spPr>
          <a:xfrm>
            <a:off x="0" y="6658555"/>
            <a:ext cx="4028157" cy="350642"/>
          </a:xfrm>
          <a:prstGeom prst="rect">
            <a:avLst/>
          </a:prstGeom>
        </p:spPr>
        <p:txBody>
          <a:bodyPr vert="horz" lIns="92115" tIns="46058" rIns="92115" bIns="460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120" y="6658555"/>
            <a:ext cx="4028157" cy="350642"/>
          </a:xfrm>
          <a:prstGeom prst="rect">
            <a:avLst/>
          </a:prstGeom>
        </p:spPr>
        <p:txBody>
          <a:bodyPr vert="horz" lIns="92115" tIns="46058" rIns="92115" bIns="46058" rtlCol="0" anchor="b"/>
          <a:lstStyle>
            <a:lvl1pPr algn="r">
              <a:defRPr sz="1200"/>
            </a:lvl1pPr>
          </a:lstStyle>
          <a:p>
            <a:fld id="{46491A93-C7B1-4BA6-BF6D-56EB1BB3A7EB}" type="slidenum">
              <a:rPr lang="en-US" smtClean="0"/>
              <a:pPr/>
              <a:t>‹#›</a:t>
            </a:fld>
            <a:endParaRPr lang="en-US" dirty="0"/>
          </a:p>
        </p:txBody>
      </p:sp>
    </p:spTree>
    <p:extLst>
      <p:ext uri="{BB962C8B-B14F-4D97-AF65-F5344CB8AC3E}">
        <p14:creationId xmlns:p14="http://schemas.microsoft.com/office/powerpoint/2010/main" val="16174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7" cy="350642"/>
          </a:xfrm>
          <a:prstGeom prst="rect">
            <a:avLst/>
          </a:prstGeom>
        </p:spPr>
        <p:txBody>
          <a:bodyPr vert="horz" lIns="92115" tIns="46058" rIns="92115" bIns="46058" rtlCol="0"/>
          <a:lstStyle>
            <a:lvl1pPr algn="l">
              <a:defRPr sz="1200"/>
            </a:lvl1pPr>
          </a:lstStyle>
          <a:p>
            <a:endParaRPr lang="en-US" dirty="0"/>
          </a:p>
        </p:txBody>
      </p:sp>
      <p:sp>
        <p:nvSpPr>
          <p:cNvPr id="3" name="Date Placeholder 2"/>
          <p:cNvSpPr>
            <a:spLocks noGrp="1"/>
          </p:cNvSpPr>
          <p:nvPr>
            <p:ph type="dt" idx="1"/>
          </p:nvPr>
        </p:nvSpPr>
        <p:spPr>
          <a:xfrm>
            <a:off x="5266120" y="0"/>
            <a:ext cx="4028157" cy="350642"/>
          </a:xfrm>
          <a:prstGeom prst="rect">
            <a:avLst/>
          </a:prstGeom>
        </p:spPr>
        <p:txBody>
          <a:bodyPr vert="horz" lIns="92115" tIns="46058" rIns="92115" bIns="46058" rtlCol="0"/>
          <a:lstStyle>
            <a:lvl1pPr algn="r">
              <a:defRPr sz="1200"/>
            </a:lvl1pPr>
          </a:lstStyle>
          <a:p>
            <a:fld id="{EDAD0333-CEE5-4A3A-BF42-B70C34686FE5}" type="datetimeFigureOut">
              <a:rPr lang="en-US" smtClean="0"/>
              <a:pPr/>
              <a:t>5/13/2021</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115" tIns="46058" rIns="92115" bIns="46058" rtlCol="0" anchor="ctr"/>
          <a:lstStyle/>
          <a:p>
            <a:endParaRPr lang="en-US" dirty="0"/>
          </a:p>
        </p:txBody>
      </p:sp>
      <p:sp>
        <p:nvSpPr>
          <p:cNvPr id="5" name="Notes Placeholder 4"/>
          <p:cNvSpPr>
            <a:spLocks noGrp="1"/>
          </p:cNvSpPr>
          <p:nvPr>
            <p:ph type="body" sz="quarter" idx="3"/>
          </p:nvPr>
        </p:nvSpPr>
        <p:spPr>
          <a:xfrm>
            <a:off x="930066" y="3330483"/>
            <a:ext cx="7436271" cy="3154559"/>
          </a:xfrm>
          <a:prstGeom prst="rect">
            <a:avLst/>
          </a:prstGeom>
        </p:spPr>
        <p:txBody>
          <a:bodyPr vert="horz" lIns="92115" tIns="46058" rIns="92115"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555"/>
            <a:ext cx="4028157" cy="350642"/>
          </a:xfrm>
          <a:prstGeom prst="rect">
            <a:avLst/>
          </a:prstGeom>
        </p:spPr>
        <p:txBody>
          <a:bodyPr vert="horz" lIns="92115" tIns="46058" rIns="92115" bIns="46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120" y="6658555"/>
            <a:ext cx="4028157" cy="350642"/>
          </a:xfrm>
          <a:prstGeom prst="rect">
            <a:avLst/>
          </a:prstGeom>
        </p:spPr>
        <p:txBody>
          <a:bodyPr vert="horz" lIns="92115" tIns="46058" rIns="92115" bIns="46058" rtlCol="0" anchor="b"/>
          <a:lstStyle>
            <a:lvl1pPr algn="r">
              <a:defRPr sz="1200"/>
            </a:lvl1pPr>
          </a:lstStyle>
          <a:p>
            <a:fld id="{BC39A3BA-A1FA-41DB-9F41-BC9BFA7404B6}" type="slidenum">
              <a:rPr lang="en-US" smtClean="0"/>
              <a:pPr/>
              <a:t>‹#›</a:t>
            </a:fld>
            <a:endParaRPr lang="en-US" dirty="0"/>
          </a:p>
        </p:txBody>
      </p:sp>
    </p:spTree>
    <p:extLst>
      <p:ext uri="{BB962C8B-B14F-4D97-AF65-F5344CB8AC3E}">
        <p14:creationId xmlns:p14="http://schemas.microsoft.com/office/powerpoint/2010/main" val="129922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0A62AA-3312-4B56-8B80-B724CB87FE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111" t="30578" r="289" b="135"/>
          <a:stretch/>
        </p:blipFill>
        <p:spPr>
          <a:xfrm flipH="1">
            <a:off x="-3" y="0"/>
            <a:ext cx="12192001" cy="6858000"/>
          </a:xfrm>
          <a:prstGeom prst="rect">
            <a:avLst/>
          </a:prstGeom>
        </p:spPr>
      </p:pic>
      <p:sp>
        <p:nvSpPr>
          <p:cNvPr id="6" name="TextBox 5">
            <a:extLst>
              <a:ext uri="{FF2B5EF4-FFF2-40B4-BE49-F238E27FC236}">
                <a16:creationId xmlns:a16="http://schemas.microsoft.com/office/drawing/2014/main" id="{64F76C72-3BE8-43F5-844B-FC1F91A2C00D}"/>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bg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bg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bg1"/>
                </a:solidFill>
                <a:effectLst/>
                <a:latin typeface="+mn-lt"/>
                <a:ea typeface="+mn-ea"/>
                <a:cs typeface="Arial" pitchFamily="34" charset="0"/>
              </a:rPr>
              <a:t>.</a:t>
            </a:r>
            <a:endParaRPr lang="en-US" sz="600" b="1" dirty="0">
              <a:solidFill>
                <a:schemeClr val="bg1"/>
              </a:solidFill>
              <a:latin typeface="+mn-lt"/>
              <a:cs typeface="Arial" pitchFamily="34" charset="0"/>
            </a:endParaRPr>
          </a:p>
        </p:txBody>
      </p:sp>
      <p:pic>
        <p:nvPicPr>
          <p:cNvPr id="8" name="Picture 7">
            <a:extLst>
              <a:ext uri="{FF2B5EF4-FFF2-40B4-BE49-F238E27FC236}">
                <a16:creationId xmlns:a16="http://schemas.microsoft.com/office/drawing/2014/main" id="{5E3EA515-A0AE-48A8-ADC8-CA03AEFED132}"/>
              </a:ext>
            </a:extLst>
          </p:cNvPr>
          <p:cNvPicPr>
            <a:picLocks/>
          </p:cNvPicPr>
          <p:nvPr userDrawn="1"/>
        </p:nvPicPr>
        <p:blipFill rotWithShape="1">
          <a:blip r:embed="rId3">
            <a:extLst>
              <a:ext uri="{28A0092B-C50C-407E-A947-70E740481C1C}">
                <a14:useLocalDpi xmlns:a14="http://schemas.microsoft.com/office/drawing/2010/main" val="0"/>
              </a:ext>
            </a:extLst>
          </a:blip>
          <a:srcRect t="91111" b="7083"/>
          <a:stretch/>
        </p:blipFill>
        <p:spPr>
          <a:xfrm>
            <a:off x="2" y="0"/>
            <a:ext cx="12198096" cy="123793"/>
          </a:xfrm>
          <a:prstGeom prst="rect">
            <a:avLst/>
          </a:prstGeom>
          <a:gradFill>
            <a:gsLst>
              <a:gs pos="0">
                <a:srgbClr val="00AEEF"/>
              </a:gs>
              <a:gs pos="64000">
                <a:srgbClr val="EDF19C"/>
              </a:gs>
              <a:gs pos="92000">
                <a:srgbClr val="D7DF22">
                  <a:lumMod val="45000"/>
                  <a:lumOff val="55000"/>
                </a:srgbClr>
              </a:gs>
              <a:gs pos="100000">
                <a:srgbClr val="D7DF22">
                  <a:lumMod val="30000"/>
                  <a:lumOff val="70000"/>
                </a:srgbClr>
              </a:gs>
            </a:gsLst>
            <a:lin ang="0" scaled="1"/>
          </a:gradFill>
        </p:spPr>
      </p:pic>
      <p:sp>
        <p:nvSpPr>
          <p:cNvPr id="9" name="Text Placeholder 8">
            <a:extLst>
              <a:ext uri="{FF2B5EF4-FFF2-40B4-BE49-F238E27FC236}">
                <a16:creationId xmlns:a16="http://schemas.microsoft.com/office/drawing/2014/main" id="{A25AD173-A5FA-4BA7-8AD8-AF88EE3062F9}"/>
              </a:ext>
            </a:extLst>
          </p:cNvPr>
          <p:cNvSpPr>
            <a:spLocks noGrp="1"/>
          </p:cNvSpPr>
          <p:nvPr>
            <p:ph type="body" sz="quarter" idx="10"/>
          </p:nvPr>
        </p:nvSpPr>
        <p:spPr>
          <a:xfrm>
            <a:off x="897775" y="4473634"/>
            <a:ext cx="6529223" cy="530629"/>
          </a:xfrm>
          <a:prstGeom prst="rect">
            <a:avLst/>
          </a:prstGeom>
          <a:noFill/>
        </p:spPr>
        <p:txBody>
          <a:bodyPr lIns="0" rIns="0"/>
          <a:lstStyle>
            <a:lvl1pPr marL="0" indent="0">
              <a:buFontTx/>
              <a:buNone/>
              <a:defRPr sz="2800" b="1">
                <a:gradFill>
                  <a:gsLst>
                    <a:gs pos="0">
                      <a:srgbClr val="00AEEF"/>
                    </a:gs>
                    <a:gs pos="64000">
                      <a:srgbClr val="EDF19C">
                        <a:lumMod val="45000"/>
                        <a:lumOff val="55000"/>
                      </a:srgbClr>
                    </a:gs>
                    <a:gs pos="92000">
                      <a:srgbClr val="EDF19C">
                        <a:lumMod val="45000"/>
                        <a:lumOff val="55000"/>
                      </a:srgbClr>
                    </a:gs>
                    <a:gs pos="100000">
                      <a:srgbClr val="EDF19C">
                        <a:lumMod val="30000"/>
                        <a:lumOff val="70000"/>
                      </a:srgbClr>
                    </a:gs>
                  </a:gsLst>
                  <a:lin ang="0" scaled="1"/>
                </a:gradFill>
                <a:latin typeface="Gill Sans MT" panose="020B0502020104020203" pitchFamily="34" charset="77"/>
              </a:defRPr>
            </a:lvl1pPr>
          </a:lstStyle>
          <a:p>
            <a:pPr lvl="0"/>
            <a:r>
              <a:rPr lang="en-US" dirty="0"/>
              <a:t>Click to edit Master text styles</a:t>
            </a:r>
          </a:p>
        </p:txBody>
      </p:sp>
      <p:pic>
        <p:nvPicPr>
          <p:cNvPr id="10" name="Picture 9">
            <a:extLst>
              <a:ext uri="{FF2B5EF4-FFF2-40B4-BE49-F238E27FC236}">
                <a16:creationId xmlns:a16="http://schemas.microsoft.com/office/drawing/2014/main" id="{10951245-860C-4EB1-8AF2-4519AEEAF3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2525" b="24543"/>
          <a:stretch/>
        </p:blipFill>
        <p:spPr>
          <a:xfrm>
            <a:off x="330821" y="3510055"/>
            <a:ext cx="3141250" cy="665102"/>
          </a:xfrm>
          <a:prstGeom prst="rect">
            <a:avLst/>
          </a:prstGeom>
        </p:spPr>
      </p:pic>
    </p:spTree>
    <p:extLst>
      <p:ext uri="{BB962C8B-B14F-4D97-AF65-F5344CB8AC3E}">
        <p14:creationId xmlns:p14="http://schemas.microsoft.com/office/powerpoint/2010/main" val="17665318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9" name="Slide Number Placeholder 3"/>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sp>
        <p:nvSpPr>
          <p:cNvPr id="13" name="Content Placeholder 2"/>
          <p:cNvSpPr>
            <a:spLocks noGrp="1"/>
          </p:cNvSpPr>
          <p:nvPr>
            <p:ph idx="1"/>
          </p:nvPr>
        </p:nvSpPr>
        <p:spPr>
          <a:xfrm>
            <a:off x="401811" y="1042539"/>
            <a:ext cx="11379200" cy="5055387"/>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BBAE86CD-2EE7-464F-B887-8BBE8995CF6D}"/>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pic>
        <p:nvPicPr>
          <p:cNvPr id="11" name="Picture 10">
            <a:extLst>
              <a:ext uri="{FF2B5EF4-FFF2-40B4-BE49-F238E27FC236}">
                <a16:creationId xmlns:a16="http://schemas.microsoft.com/office/drawing/2014/main" id="{A39A6EB5-D1F4-5E40-BF2A-E2653F847FBA}"/>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00AEEF"/>
              </a:gs>
              <a:gs pos="64000">
                <a:srgbClr val="EDF19C"/>
              </a:gs>
              <a:gs pos="92000">
                <a:srgbClr val="D7DF22">
                  <a:lumMod val="45000"/>
                  <a:lumOff val="55000"/>
                </a:srgbClr>
              </a:gs>
              <a:gs pos="100000">
                <a:srgbClr val="D7DF22">
                  <a:lumMod val="30000"/>
                  <a:lumOff val="70000"/>
                </a:srgbClr>
              </a:gs>
            </a:gsLst>
            <a:lin ang="0" scaled="1"/>
          </a:gradFill>
        </p:spPr>
      </p:pic>
      <p:pic>
        <p:nvPicPr>
          <p:cNvPr id="15" name="Picture 14">
            <a:extLst>
              <a:ext uri="{FF2B5EF4-FFF2-40B4-BE49-F238E27FC236}">
                <a16:creationId xmlns:a16="http://schemas.microsoft.com/office/drawing/2014/main" id="{3668245C-D8AA-4A8F-AE4E-33AC54E9E2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16" name="TextBox 15">
            <a:extLst>
              <a:ext uri="{FF2B5EF4-FFF2-40B4-BE49-F238E27FC236}">
                <a16:creationId xmlns:a16="http://schemas.microsoft.com/office/drawing/2014/main" id="{B7FEA3F3-1868-457B-AC0E-7211F5DA2E09}"/>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146078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Content Placeholder 2"/>
          <p:cNvSpPr>
            <a:spLocks noGrp="1"/>
          </p:cNvSpPr>
          <p:nvPr>
            <p:ph idx="1"/>
          </p:nvPr>
        </p:nvSpPr>
        <p:spPr>
          <a:xfrm>
            <a:off x="401811" y="1027058"/>
            <a:ext cx="5681472" cy="5199436"/>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chemeClr val="bg1"/>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chemeClr val="bg1"/>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chemeClr val="bg1"/>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chemeClr val="bg1"/>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25"/>
          </p:nvPr>
        </p:nvSpPr>
        <p:spPr>
          <a:xfrm>
            <a:off x="6104280" y="1027058"/>
            <a:ext cx="5681472" cy="50566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chemeClr val="bg1"/>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chemeClr val="bg1"/>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chemeClr val="bg1"/>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chemeClr val="bg1"/>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63B9CB5D-5D4C-6744-95C7-648E395D1734}"/>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1" name="Slide Number Placeholder 3">
            <a:extLst>
              <a:ext uri="{FF2B5EF4-FFF2-40B4-BE49-F238E27FC236}">
                <a16:creationId xmlns:a16="http://schemas.microsoft.com/office/drawing/2014/main" id="{AAA783D2-AE69-4779-A49A-8EAE6A50AE8D}"/>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391141A3-DF6D-CC4B-94FA-D98B97AFA31A}"/>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8" name="Picture 7">
            <a:extLst>
              <a:ext uri="{FF2B5EF4-FFF2-40B4-BE49-F238E27FC236}">
                <a16:creationId xmlns:a16="http://schemas.microsoft.com/office/drawing/2014/main" id="{49DF1B0C-BF64-420A-BDD5-7283AB9AADF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9" name="TextBox 8">
            <a:extLst>
              <a:ext uri="{FF2B5EF4-FFF2-40B4-BE49-F238E27FC236}">
                <a16:creationId xmlns:a16="http://schemas.microsoft.com/office/drawing/2014/main" id="{A4E8A9E6-9572-4E12-A3B4-75A4CDC91C75}"/>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70640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406399" y="1043825"/>
            <a:ext cx="5681472" cy="444500"/>
          </a:xfrm>
          <a:prstGeom prst="rect">
            <a:avLst/>
          </a:prstGeom>
        </p:spPr>
        <p:txBody>
          <a:bodyPr anchor="ctr">
            <a:noAutofit/>
          </a:bodyPr>
          <a:lstStyle>
            <a:lvl1pPr marL="0" indent="0" algn="ctr">
              <a:buNone/>
              <a:defRPr sz="2800" b="1">
                <a:solidFill>
                  <a:srgbClr val="315EAB"/>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p:cNvSpPr>
            <a:spLocks noGrp="1"/>
          </p:cNvSpPr>
          <p:nvPr>
            <p:ph type="body" sz="quarter" idx="3"/>
          </p:nvPr>
        </p:nvSpPr>
        <p:spPr>
          <a:xfrm>
            <a:off x="6121398" y="1043660"/>
            <a:ext cx="5675439" cy="444500"/>
          </a:xfrm>
          <a:prstGeom prst="rect">
            <a:avLst/>
          </a:prstGeom>
        </p:spPr>
        <p:txBody>
          <a:bodyPr anchor="ctr">
            <a:noAutofit/>
          </a:bodyPr>
          <a:lstStyle>
            <a:lvl1pPr marL="0" indent="0" algn="ctr">
              <a:buNone/>
              <a:defRPr sz="2800" b="1">
                <a:solidFill>
                  <a:srgbClr val="315EAB"/>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2"/>
          <p:cNvSpPr>
            <a:spLocks noGrp="1"/>
          </p:cNvSpPr>
          <p:nvPr>
            <p:ph idx="25"/>
          </p:nvPr>
        </p:nvSpPr>
        <p:spPr>
          <a:xfrm>
            <a:off x="412895" y="1504786"/>
            <a:ext cx="5681472" cy="45994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6"/>
          </p:nvPr>
        </p:nvSpPr>
        <p:spPr>
          <a:xfrm>
            <a:off x="6115364" y="1504786"/>
            <a:ext cx="5681472" cy="45994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87665D3E-55F0-774B-BB9B-6C67718C7E77}"/>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3" name="Slide Number Placeholder 3">
            <a:extLst>
              <a:ext uri="{FF2B5EF4-FFF2-40B4-BE49-F238E27FC236}">
                <a16:creationId xmlns:a16="http://schemas.microsoft.com/office/drawing/2014/main" id="{02A15DF5-76EB-4490-9667-C71F91A82786}"/>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2" name="Picture 11">
            <a:extLst>
              <a:ext uri="{FF2B5EF4-FFF2-40B4-BE49-F238E27FC236}">
                <a16:creationId xmlns:a16="http://schemas.microsoft.com/office/drawing/2014/main" id="{3A2067E4-B8D9-8D4B-9CF5-0631FC2B3A1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10" name="Picture 9">
            <a:extLst>
              <a:ext uri="{FF2B5EF4-FFF2-40B4-BE49-F238E27FC236}">
                <a16:creationId xmlns:a16="http://schemas.microsoft.com/office/drawing/2014/main" id="{59FE7F94-B953-4F4E-964B-B50AE550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13" name="TextBox 12">
            <a:extLst>
              <a:ext uri="{FF2B5EF4-FFF2-40B4-BE49-F238E27FC236}">
                <a16:creationId xmlns:a16="http://schemas.microsoft.com/office/drawing/2014/main" id="{8F25CCB2-7A82-4D7A-A78E-2529F0C3EF3F}"/>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18577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itle 1"/>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2" name="Slide Number Placeholder 3">
            <a:extLst>
              <a:ext uri="{FF2B5EF4-FFF2-40B4-BE49-F238E27FC236}">
                <a16:creationId xmlns:a16="http://schemas.microsoft.com/office/drawing/2014/main" id="{F4E8F01D-54CD-6549-B8A5-00BB40FABF0B}"/>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F17227DF-96FD-46B6-B68B-9CBE70F3602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6" name="Picture 5">
            <a:extLst>
              <a:ext uri="{FF2B5EF4-FFF2-40B4-BE49-F238E27FC236}">
                <a16:creationId xmlns:a16="http://schemas.microsoft.com/office/drawing/2014/main" id="{6A86C29A-ADE2-45DC-8732-61B9743DB6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8" name="TextBox 7">
            <a:extLst>
              <a:ext uri="{FF2B5EF4-FFF2-40B4-BE49-F238E27FC236}">
                <a16:creationId xmlns:a16="http://schemas.microsoft.com/office/drawing/2014/main" id="{FE497914-D297-4A9E-B97E-CE9842BE7575}"/>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3470835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90912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7" r:id="rId3"/>
    <p:sldLayoutId id="2147483828" r:id="rId4"/>
    <p:sldLayoutId id="21474838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rs-support@perspecta.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jrs.dcs-usp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jrs-support@perpsecta.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rs.dcs-usp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rs-support@dxc.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9DC9A-0435-4EE7-9C59-3594EA55D3ED}"/>
              </a:ext>
            </a:extLst>
          </p:cNvPr>
          <p:cNvSpPr>
            <a:spLocks noGrp="1"/>
          </p:cNvSpPr>
          <p:nvPr>
            <p:ph type="body" sz="quarter" idx="10"/>
          </p:nvPr>
        </p:nvSpPr>
        <p:spPr>
          <a:xfrm>
            <a:off x="897775" y="4473634"/>
            <a:ext cx="9849365" cy="1412372"/>
          </a:xfrm>
        </p:spPr>
        <p:txBody>
          <a:bodyPr lIns="0" tIns="45720" rIns="0" bIns="45720" anchor="t"/>
          <a:lstStyle/>
          <a:p>
            <a:r>
              <a:rPr lang="en-US" dirty="0"/>
              <a:t>Job Request System</a:t>
            </a:r>
            <a:br>
              <a:rPr lang="en-US" dirty="0"/>
            </a:br>
            <a:r>
              <a:rPr lang="en-US" dirty="0" smtClean="0"/>
              <a:t>JRS</a:t>
            </a:r>
          </a:p>
          <a:p>
            <a:endParaRPr lang="en-US" dirty="0">
              <a:latin typeface="Gill Sans MT"/>
            </a:endParaRPr>
          </a:p>
          <a:p>
            <a:r>
              <a:rPr lang="en-US" sz="2000" dirty="0"/>
              <a:t>JRS Support Team</a:t>
            </a:r>
          </a:p>
          <a:p>
            <a:endParaRPr lang="en-US" dirty="0">
              <a:latin typeface="Gill Sans MT"/>
            </a:endParaRPr>
          </a:p>
        </p:txBody>
      </p:sp>
    </p:spTree>
    <p:extLst>
      <p:ext uri="{BB962C8B-B14F-4D97-AF65-F5344CB8AC3E}">
        <p14:creationId xmlns:p14="http://schemas.microsoft.com/office/powerpoint/2010/main" val="1785631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833889" cy="4485026"/>
          </a:xfrm>
        </p:spPr>
        <p:txBody>
          <a:bodyPr numCol="1">
            <a:normAutofit/>
          </a:bodyPr>
          <a:lstStyle/>
          <a:p>
            <a:pPr algn="just">
              <a:buFont typeface="Arial" panose="020B0604020202020204" pitchFamily="34" charset="0"/>
              <a:buChar char="•"/>
            </a:pPr>
            <a:r>
              <a:rPr lang="en-US" sz="2000" dirty="0"/>
              <a:t>If JRS ID request was already submitted and unable to log onto JRS, it probably means the access for the JRS ID has not been approved yet.</a:t>
            </a:r>
          </a:p>
          <a:p>
            <a:pPr algn="just">
              <a:buFont typeface="Arial" panose="020B0604020202020204" pitchFamily="34" charset="0"/>
              <a:buChar char="•"/>
            </a:pPr>
            <a:r>
              <a:rPr lang="en-US" sz="2000" dirty="0"/>
              <a:t>As informed previously, the group owner must approve JRS ID request in order to allow access to the application.</a:t>
            </a:r>
          </a:p>
          <a:p>
            <a:pPr algn="just">
              <a:buFont typeface="Arial" panose="020B0604020202020204" pitchFamily="34" charset="0"/>
              <a:buChar char="•"/>
            </a:pPr>
            <a:r>
              <a:rPr lang="en-US" sz="2000" dirty="0"/>
              <a:t>On JRS login page, there is a link “How do I verify who to contact for access ?“ After clicking on this link, a box will be presented to type the email address used in JRS ID request.  Click on search button to see a list of group owner contacts. If this list shows as blank please contact </a:t>
            </a:r>
            <a:r>
              <a:rPr lang="en-US" sz="2000" dirty="0">
                <a:hlinkClick r:id="rId2"/>
              </a:rPr>
              <a:t>jrs-support@uspsector.com</a:t>
            </a:r>
            <a:r>
              <a:rPr lang="en-US" sz="2000" dirty="0"/>
              <a:t> </a:t>
            </a: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Request JRS ID</a:t>
            </a:r>
            <a:br>
              <a:rPr lang="en-US" dirty="0" smtClean="0"/>
            </a:br>
            <a:r>
              <a:rPr lang="en-US" sz="2400" dirty="0" smtClean="0"/>
              <a:t>Create a JRS ID</a:t>
            </a:r>
            <a:endParaRPr lang="en-US" sz="2400" b="0" dirty="0"/>
          </a:p>
        </p:txBody>
      </p:sp>
      <p:grpSp>
        <p:nvGrpSpPr>
          <p:cNvPr id="11" name="Group 10">
            <a:extLst>
              <a:ext uri="{FF2B5EF4-FFF2-40B4-BE49-F238E27FC236}">
                <a16:creationId xmlns:a16="http://schemas.microsoft.com/office/drawing/2014/main" id="{2EFBA830-D79B-7944-B7E2-74523A1B2593}"/>
              </a:ext>
            </a:extLst>
          </p:cNvPr>
          <p:cNvGrpSpPr>
            <a:grpSpLocks noChangeAspect="1"/>
          </p:cNvGrpSpPr>
          <p:nvPr/>
        </p:nvGrpSpPr>
        <p:grpSpPr>
          <a:xfrm>
            <a:off x="6697655" y="1293876"/>
            <a:ext cx="5087939" cy="342895"/>
            <a:chOff x="4708525" y="1200150"/>
            <a:chExt cx="4070350" cy="274320"/>
          </a:xfrm>
        </p:grpSpPr>
        <p:sp>
          <p:nvSpPr>
            <p:cNvPr id="12" name="TextBox 11">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4" name="Content Placeholder 19">
            <a:extLst>
              <a:ext uri="{FF2B5EF4-FFF2-40B4-BE49-F238E27FC236}">
                <a16:creationId xmlns:a16="http://schemas.microsoft.com/office/drawing/2014/main" id="{8031E87C-F0B9-404A-8FE1-2F14AF0685AB}"/>
              </a:ext>
            </a:extLst>
          </p:cNvPr>
          <p:cNvPicPr>
            <a:picLocks noChangeAspect="1"/>
          </p:cNvPicPr>
          <p:nvPr/>
        </p:nvPicPr>
        <p:blipFill>
          <a:blip r:embed="rId3"/>
          <a:stretch>
            <a:fillRect/>
          </a:stretch>
        </p:blipFill>
        <p:spPr>
          <a:xfrm>
            <a:off x="7018328" y="1382383"/>
            <a:ext cx="3829842" cy="1298895"/>
          </a:xfrm>
          <a:prstGeom prst="rect">
            <a:avLst/>
          </a:prstGeom>
        </p:spPr>
      </p:pic>
      <p:pic>
        <p:nvPicPr>
          <p:cNvPr id="15" name="Picture 7">
            <a:extLst>
              <a:ext uri="{FF2B5EF4-FFF2-40B4-BE49-F238E27FC236}">
                <a16:creationId xmlns:a16="http://schemas.microsoft.com/office/drawing/2014/main" id="{05E97ABD-D4F7-4AF9-AB1E-F2EABD6F6AD6}"/>
              </a:ext>
            </a:extLst>
          </p:cNvPr>
          <p:cNvPicPr>
            <a:picLocks noChangeAspect="1"/>
          </p:cNvPicPr>
          <p:nvPr/>
        </p:nvPicPr>
        <p:blipFill>
          <a:blip r:embed="rId4"/>
          <a:stretch>
            <a:fillRect/>
          </a:stretch>
        </p:blipFill>
        <p:spPr>
          <a:xfrm>
            <a:off x="6918140" y="2828908"/>
            <a:ext cx="4081639" cy="2246976"/>
          </a:xfrm>
          <a:prstGeom prst="rect">
            <a:avLst/>
          </a:prstGeom>
        </p:spPr>
      </p:pic>
    </p:spTree>
    <p:extLst>
      <p:ext uri="{BB962C8B-B14F-4D97-AF65-F5344CB8AC3E}">
        <p14:creationId xmlns:p14="http://schemas.microsoft.com/office/powerpoint/2010/main" val="424030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0050289" cy="4485026"/>
          </a:xfrm>
        </p:spPr>
        <p:txBody>
          <a:bodyPr numCol="1">
            <a:normAutofit/>
          </a:bodyPr>
          <a:lstStyle/>
          <a:p>
            <a:pPr algn="just">
              <a:lnSpc>
                <a:spcPct val="80000"/>
              </a:lnSpc>
              <a:buFont typeface="Arial" panose="020B0604020202020204" pitchFamily="34" charset="0"/>
              <a:buChar char="•"/>
            </a:pPr>
            <a:r>
              <a:rPr lang="en-US" sz="2000" b="1" dirty="0"/>
              <a:t>Scheduler: </a:t>
            </a:r>
            <a:r>
              <a:rPr lang="en-US" sz="2000" dirty="0"/>
              <a:t>Scheduler access for company Enterprise Hosting. Accounts may or may not see this option. </a:t>
            </a:r>
          </a:p>
          <a:p>
            <a:pPr algn="just">
              <a:lnSpc>
                <a:spcPct val="80000"/>
              </a:lnSpc>
              <a:buFont typeface="Arial" panose="020B0604020202020204" pitchFamily="34" charset="0"/>
              <a:buChar char="•"/>
            </a:pPr>
            <a:endParaRPr lang="en-US" sz="2000" dirty="0"/>
          </a:p>
          <a:p>
            <a:pPr algn="just">
              <a:lnSpc>
                <a:spcPct val="80000"/>
              </a:lnSpc>
              <a:buFont typeface="Arial" panose="020B0604020202020204" pitchFamily="34" charset="0"/>
              <a:buChar char="•"/>
            </a:pPr>
            <a:r>
              <a:rPr lang="en-US" sz="2000" b="1" dirty="0"/>
              <a:t>Group Owner: </a:t>
            </a:r>
            <a:r>
              <a:rPr lang="en-US" sz="2000" dirty="0"/>
              <a:t>Is the first user that should be defined to every group. Confirms JRS ID requests to company/subgroup. Maintains list of individuals and access levels updated for group. On the system there's a Group owner instructions link available under the View Users section.</a:t>
            </a:r>
          </a:p>
          <a:p>
            <a:pPr algn="just">
              <a:lnSpc>
                <a:spcPct val="80000"/>
              </a:lnSpc>
              <a:buFont typeface="Arial" panose="020B0604020202020204" pitchFamily="34" charset="0"/>
              <a:buChar char="•"/>
            </a:pPr>
            <a:endParaRPr lang="en-US" sz="2000" dirty="0"/>
          </a:p>
          <a:p>
            <a:pPr algn="just">
              <a:lnSpc>
                <a:spcPct val="80000"/>
              </a:lnSpc>
              <a:buFont typeface="Arial" panose="020B0604020202020204" pitchFamily="34" charset="0"/>
              <a:buChar char="•"/>
            </a:pPr>
            <a:r>
              <a:rPr lang="en-US" sz="2000" b="1" dirty="0"/>
              <a:t>Type of users</a:t>
            </a:r>
            <a:r>
              <a:rPr lang="en-US" sz="2000" dirty="0"/>
              <a:t>: Only one of the below access levels should be selected. </a:t>
            </a:r>
          </a:p>
          <a:p>
            <a:pPr lvl="2" algn="just">
              <a:lnSpc>
                <a:spcPct val="80000"/>
              </a:lnSpc>
            </a:pPr>
            <a:r>
              <a:rPr lang="en-US" b="1" dirty="0"/>
              <a:t>View Only </a:t>
            </a:r>
            <a:r>
              <a:rPr lang="en-US" dirty="0"/>
              <a:t>– Able to access JRS , but unable to submit requests.</a:t>
            </a:r>
          </a:p>
          <a:p>
            <a:pPr lvl="2" algn="just">
              <a:lnSpc>
                <a:spcPct val="80000"/>
              </a:lnSpc>
            </a:pPr>
            <a:r>
              <a:rPr lang="en-US" b="1" dirty="0"/>
              <a:t>Requestor</a:t>
            </a:r>
            <a:r>
              <a:rPr lang="en-US" dirty="0"/>
              <a:t> – Able to submit requests that requires further approval. </a:t>
            </a:r>
          </a:p>
          <a:p>
            <a:pPr lvl="2" algn="just">
              <a:lnSpc>
                <a:spcPct val="80000"/>
              </a:lnSpc>
            </a:pPr>
            <a:r>
              <a:rPr lang="en-US" b="1" dirty="0"/>
              <a:t>Authorized</a:t>
            </a:r>
            <a:r>
              <a:rPr lang="en-US" dirty="0"/>
              <a:t> </a:t>
            </a:r>
            <a:r>
              <a:rPr lang="en-US" b="1" dirty="0"/>
              <a:t>Requestor</a:t>
            </a:r>
            <a:r>
              <a:rPr lang="en-US" dirty="0"/>
              <a:t> -  Able to submit requests without further approval. </a:t>
            </a:r>
          </a:p>
          <a:p>
            <a:pPr lvl="2" algn="just">
              <a:lnSpc>
                <a:spcPct val="80000"/>
              </a:lnSpc>
            </a:pPr>
            <a:endParaRPr lang="en-US" dirty="0"/>
          </a:p>
          <a:p>
            <a:pPr marL="285750" lvl="2" indent="-285750" algn="just">
              <a:lnSpc>
                <a:spcPct val="80000"/>
              </a:lnSpc>
            </a:pPr>
            <a:r>
              <a:rPr lang="en-US" sz="2000" b="1" dirty="0">
                <a:solidFill>
                  <a:srgbClr val="315EAB"/>
                </a:solidFill>
              </a:rPr>
              <a:t>Approver</a:t>
            </a:r>
            <a:r>
              <a:rPr lang="en-US" sz="2000" dirty="0">
                <a:solidFill>
                  <a:srgbClr val="315EAB"/>
                </a:solidFill>
              </a:rPr>
              <a:t>: Approves requests submitted by Requestors.</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JRS Access Level Definitions</a:t>
            </a:r>
            <a:br>
              <a:rPr lang="en-US" dirty="0" smtClean="0"/>
            </a:br>
            <a:r>
              <a:rPr lang="en-US" sz="2400" dirty="0"/>
              <a:t>User responsibilities and permissions on the JRS</a:t>
            </a:r>
          </a:p>
        </p:txBody>
      </p:sp>
    </p:spTree>
    <p:extLst>
      <p:ext uri="{BB962C8B-B14F-4D97-AF65-F5344CB8AC3E}">
        <p14:creationId xmlns:p14="http://schemas.microsoft.com/office/powerpoint/2010/main" val="166725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7865889" cy="4485026"/>
          </a:xfrm>
        </p:spPr>
        <p:txBody>
          <a:bodyPr numCol="1">
            <a:normAutofit/>
          </a:bodyPr>
          <a:lstStyle/>
          <a:p>
            <a:pPr>
              <a:buFont typeface="Arial" panose="020B0604020202020204" pitchFamily="34" charset="0"/>
              <a:buChar char="•"/>
            </a:pPr>
            <a:r>
              <a:rPr lang="en-US" sz="2000" dirty="0"/>
              <a:t>From the JRS Home Page, on the left hand side there will be a Menu:</a:t>
            </a:r>
          </a:p>
          <a:p>
            <a:pPr>
              <a:buFont typeface="Arial" panose="020B0604020202020204" pitchFamily="34" charset="0"/>
              <a:buChar char="•"/>
            </a:pPr>
            <a:r>
              <a:rPr lang="en-US" sz="2000" dirty="0"/>
              <a:t>Click on desired request type: </a:t>
            </a:r>
          </a:p>
          <a:p>
            <a:pPr marL="402590" lvl="3" indent="0">
              <a:buNone/>
            </a:pPr>
            <a:r>
              <a:rPr lang="en-US" sz="1800" b="1" dirty="0"/>
              <a:t>Permanent</a:t>
            </a:r>
            <a:r>
              <a:rPr lang="en-US" sz="1800" dirty="0"/>
              <a:t>: </a:t>
            </a:r>
            <a:endParaRPr lang="en-US" sz="1800" dirty="0">
              <a:cs typeface="Arial"/>
            </a:endParaRPr>
          </a:p>
          <a:p>
            <a:pPr marL="742950" lvl="3" indent="-285750"/>
            <a:r>
              <a:rPr lang="en-US" sz="1800" dirty="0"/>
              <a:t>Add</a:t>
            </a:r>
            <a:endParaRPr lang="en-US" sz="1800" dirty="0">
              <a:cs typeface="Arial"/>
            </a:endParaRPr>
          </a:p>
          <a:p>
            <a:pPr marL="742950" lvl="3" indent="-285750"/>
            <a:r>
              <a:rPr lang="en-US" sz="1800" dirty="0"/>
              <a:t>Change</a:t>
            </a:r>
            <a:endParaRPr lang="en-US" sz="1800" dirty="0">
              <a:cs typeface="Arial"/>
            </a:endParaRPr>
          </a:p>
          <a:p>
            <a:pPr marL="742950" lvl="3" indent="-285750"/>
            <a:r>
              <a:rPr lang="en-US" sz="1800" dirty="0"/>
              <a:t>Deleted</a:t>
            </a:r>
            <a:endParaRPr lang="en-US" sz="1800" dirty="0">
              <a:cs typeface="Arial"/>
            </a:endParaRPr>
          </a:p>
          <a:p>
            <a:pPr marL="457200" lvl="3" indent="0">
              <a:buNone/>
            </a:pPr>
            <a:r>
              <a:rPr lang="en-US" sz="1800" b="1" dirty="0"/>
              <a:t>Temporary</a:t>
            </a:r>
            <a:r>
              <a:rPr lang="en-US" sz="1800" dirty="0"/>
              <a:t>:</a:t>
            </a:r>
            <a:endParaRPr lang="en-US" sz="1800" dirty="0">
              <a:cs typeface="Arial"/>
            </a:endParaRPr>
          </a:p>
          <a:p>
            <a:pPr marL="742950" lvl="3" indent="-285750"/>
            <a:r>
              <a:rPr lang="en-US" sz="1800" dirty="0"/>
              <a:t>Temporary request</a:t>
            </a:r>
          </a:p>
          <a:p>
            <a:pPr marL="514350" lvl="3" indent="0">
              <a:buNone/>
            </a:pPr>
            <a:r>
              <a:rPr lang="en-US" sz="1800" b="1" dirty="0"/>
              <a:t>Issues</a:t>
            </a:r>
            <a:endParaRPr lang="en-US" sz="1800" b="1" dirty="0">
              <a:cs typeface="Arial"/>
            </a:endParaRPr>
          </a:p>
          <a:p>
            <a:pPr marL="742950" lvl="3" indent="-285750"/>
            <a:r>
              <a:rPr lang="en-US" sz="1800" dirty="0"/>
              <a:t>Issue request</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r>
              <a:rPr lang="en-US" dirty="0" smtClean="0"/>
              <a:t/>
            </a:r>
            <a:br>
              <a:rPr lang="en-US" dirty="0" smtClean="0"/>
            </a:br>
            <a:r>
              <a:rPr lang="en-US" sz="2400" dirty="0"/>
              <a:t>Submit an Add, Change, Delete, Issue or Temp </a:t>
            </a:r>
            <a:r>
              <a:rPr lang="en-US" sz="2400" dirty="0" smtClean="0"/>
              <a:t>request</a:t>
            </a:r>
            <a:endParaRPr lang="en-US" sz="2400" dirty="0"/>
          </a:p>
        </p:txBody>
      </p:sp>
      <p:pic>
        <p:nvPicPr>
          <p:cNvPr id="4" name="Picture 4">
            <a:extLst>
              <a:ext uri="{FF2B5EF4-FFF2-40B4-BE49-F238E27FC236}">
                <a16:creationId xmlns:a16="http://schemas.microsoft.com/office/drawing/2014/main" id="{0F571F3C-B126-4033-B3BA-FC80F242AF50}"/>
              </a:ext>
            </a:extLst>
          </p:cNvPr>
          <p:cNvPicPr>
            <a:picLocks noChangeAspect="1"/>
          </p:cNvPicPr>
          <p:nvPr/>
        </p:nvPicPr>
        <p:blipFill>
          <a:blip r:embed="rId2"/>
          <a:stretch>
            <a:fillRect/>
          </a:stretch>
        </p:blipFill>
        <p:spPr>
          <a:xfrm>
            <a:off x="8515928" y="1612900"/>
            <a:ext cx="1948872" cy="3897742"/>
          </a:xfrm>
          <a:prstGeom prst="rect">
            <a:avLst/>
          </a:prstGeom>
        </p:spPr>
      </p:pic>
    </p:spTree>
    <p:extLst>
      <p:ext uri="{BB962C8B-B14F-4D97-AF65-F5344CB8AC3E}">
        <p14:creationId xmlns:p14="http://schemas.microsoft.com/office/powerpoint/2010/main" val="249071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935489" cy="4485026"/>
          </a:xfrm>
        </p:spPr>
        <p:txBody>
          <a:bodyPr numCol="1">
            <a:normAutofit lnSpcReduction="10000"/>
          </a:bodyPr>
          <a:lstStyle/>
          <a:p>
            <a:pPr marL="0" lvl="2" indent="0" algn="just">
              <a:buSzPct val="100000"/>
              <a:buNone/>
            </a:pPr>
            <a:r>
              <a:rPr lang="en-US" sz="2200" dirty="0">
                <a:solidFill>
                  <a:srgbClr val="315EAB"/>
                </a:solidFill>
              </a:rPr>
              <a:t>If any option under </a:t>
            </a:r>
            <a:r>
              <a:rPr lang="en-US" sz="2200" b="1" dirty="0">
                <a:solidFill>
                  <a:srgbClr val="315EAB"/>
                </a:solidFill>
              </a:rPr>
              <a:t>Permanent</a:t>
            </a:r>
            <a:r>
              <a:rPr lang="en-US" sz="2200" dirty="0">
                <a:solidFill>
                  <a:srgbClr val="315EAB"/>
                </a:solidFill>
              </a:rPr>
              <a:t> is selected, the system will require specific information</a:t>
            </a:r>
          </a:p>
          <a:p>
            <a:pPr marL="0" lvl="2" indent="0" algn="just">
              <a:buSzPct val="100000"/>
              <a:buNone/>
            </a:pPr>
            <a:endParaRPr lang="en-US" sz="2200" dirty="0">
              <a:solidFill>
                <a:srgbClr val="315EAB"/>
              </a:solidFill>
            </a:endParaRPr>
          </a:p>
          <a:p>
            <a:pPr marL="457200" lvl="2" indent="-457200" algn="just">
              <a:buSzPct val="100000"/>
              <a:buFont typeface="+mj-lt"/>
              <a:buAutoNum type="alphaUcPeriod"/>
            </a:pPr>
            <a:r>
              <a:rPr lang="en-US" sz="2200" dirty="0" smtClean="0">
                <a:solidFill>
                  <a:srgbClr val="315EAB"/>
                </a:solidFill>
              </a:rPr>
              <a:t>Select </a:t>
            </a:r>
            <a:r>
              <a:rPr lang="en-US" sz="2200" dirty="0">
                <a:solidFill>
                  <a:srgbClr val="315EAB"/>
                </a:solidFill>
              </a:rPr>
              <a:t>Options:</a:t>
            </a:r>
            <a:endParaRPr lang="en-US" sz="2200" dirty="0">
              <a:solidFill>
                <a:srgbClr val="315EAB"/>
              </a:solidFill>
              <a:cs typeface="Arial"/>
            </a:endParaRPr>
          </a:p>
          <a:p>
            <a:pPr marL="735647" lvl="3" algn="just">
              <a:buSzPct val="100000"/>
            </a:pPr>
            <a:r>
              <a:rPr lang="en-US" sz="1700" dirty="0"/>
              <a:t>Select Company/Group/Tool combination.</a:t>
            </a:r>
            <a:endParaRPr lang="en-US" sz="1700" dirty="0">
              <a:cs typeface="Arial"/>
            </a:endParaRPr>
          </a:p>
          <a:p>
            <a:pPr marL="339725" lvl="2" indent="4763" algn="just">
              <a:buSzPct val="100000"/>
              <a:buNone/>
            </a:pPr>
            <a:r>
              <a:rPr lang="en-US" sz="2200" dirty="0">
                <a:solidFill>
                  <a:srgbClr val="315EAB"/>
                </a:solidFill>
              </a:rPr>
              <a:t> Implemented on:</a:t>
            </a:r>
            <a:endParaRPr lang="en-US" sz="2200" dirty="0">
              <a:solidFill>
                <a:srgbClr val="315EAB"/>
              </a:solidFill>
              <a:cs typeface="Arial"/>
            </a:endParaRPr>
          </a:p>
          <a:p>
            <a:pPr marL="735647" lvl="3" algn="just">
              <a:buSzPct val="100000"/>
            </a:pPr>
            <a:r>
              <a:rPr lang="en-US" sz="1700" dirty="0">
                <a:ea typeface="+mn-lt"/>
                <a:cs typeface="+mn-lt"/>
              </a:rPr>
              <a:t>Select Non-production or Production.</a:t>
            </a:r>
          </a:p>
          <a:p>
            <a:pPr lvl="3" algn="just">
              <a:buSzPct val="100000"/>
            </a:pPr>
            <a:endParaRPr lang="en-US" sz="2200" dirty="0">
              <a:solidFill>
                <a:srgbClr val="315EAB"/>
              </a:solidFill>
              <a:cs typeface="Arial"/>
            </a:endParaRPr>
          </a:p>
          <a:p>
            <a:pPr marL="457200" lvl="2" indent="-457200" algn="just">
              <a:buSzPct val="100000"/>
              <a:buFont typeface="+mj-lt"/>
              <a:buAutoNum type="alphaUcPeriod" startAt="2"/>
            </a:pPr>
            <a:r>
              <a:rPr lang="en-US" sz="2200" dirty="0" smtClean="0">
                <a:solidFill>
                  <a:srgbClr val="315EAB"/>
                </a:solidFill>
              </a:rPr>
              <a:t>Ability to </a:t>
            </a:r>
            <a:r>
              <a:rPr lang="en-US" sz="2200" dirty="0">
                <a:solidFill>
                  <a:srgbClr val="315EAB"/>
                </a:solidFill>
              </a:rPr>
              <a:t>attach files with the “Browse” button.  </a:t>
            </a:r>
            <a:r>
              <a:rPr lang="en-US" sz="2200" dirty="0" smtClean="0">
                <a:solidFill>
                  <a:srgbClr val="315EAB"/>
                </a:solidFill>
              </a:rPr>
              <a:t>Attached files can also be deleted.</a:t>
            </a:r>
            <a:endParaRPr lang="en-US" sz="2200" dirty="0">
              <a:solidFill>
                <a:srgbClr val="315EAB"/>
              </a:solidFill>
              <a:cs typeface="Arial"/>
            </a:endParaRPr>
          </a:p>
          <a:p>
            <a:pPr marL="0" lvl="2" indent="0" algn="just">
              <a:buSzPct val="100000"/>
              <a:buNone/>
            </a:pPr>
            <a:endParaRPr lang="en-US" sz="2200" dirty="0">
              <a:solidFill>
                <a:srgbClr val="315EAB"/>
              </a:solidFill>
            </a:endParaRPr>
          </a:p>
          <a:p>
            <a:pPr marL="457200" lvl="2" indent="-457200" algn="just">
              <a:buSzPct val="100000"/>
              <a:buFont typeface="+mj-lt"/>
              <a:buAutoNum type="alphaUcPeriod" startAt="3"/>
            </a:pPr>
            <a:r>
              <a:rPr lang="en-US" sz="2200" dirty="0" smtClean="0">
                <a:solidFill>
                  <a:srgbClr val="315EAB"/>
                </a:solidFill>
              </a:rPr>
              <a:t>If </a:t>
            </a:r>
            <a:r>
              <a:rPr lang="en-US" sz="2200" dirty="0">
                <a:solidFill>
                  <a:srgbClr val="315EAB"/>
                </a:solidFill>
              </a:rPr>
              <a:t>necessary the requestor </a:t>
            </a:r>
            <a:r>
              <a:rPr lang="en-US" sz="2200" dirty="0" smtClean="0">
                <a:solidFill>
                  <a:srgbClr val="315EAB"/>
                </a:solidFill>
              </a:rPr>
              <a:t>has the ability to </a:t>
            </a:r>
            <a:r>
              <a:rPr lang="en-US" sz="2200" dirty="0">
                <a:solidFill>
                  <a:srgbClr val="315EAB"/>
                </a:solidFill>
              </a:rPr>
              <a:t>add additional </a:t>
            </a:r>
            <a:r>
              <a:rPr lang="en-US" sz="2200" dirty="0" smtClean="0">
                <a:solidFill>
                  <a:srgbClr val="315EAB"/>
                </a:solidFill>
              </a:rPr>
              <a:t>email notifications </a:t>
            </a:r>
            <a:r>
              <a:rPr lang="en-US" sz="2200" dirty="0">
                <a:solidFill>
                  <a:srgbClr val="315EAB"/>
                </a:solidFill>
              </a:rPr>
              <a:t>separated by a semicolon.</a:t>
            </a:r>
            <a:endParaRPr lang="en-US" sz="2200" dirty="0">
              <a:solidFill>
                <a:srgbClr val="315EAB"/>
              </a:solidFill>
              <a:cs typeface="Arial"/>
            </a:endParaRP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r>
              <a:rPr lang="en-US" dirty="0" smtClean="0"/>
              <a:t/>
            </a:r>
            <a:br>
              <a:rPr lang="en-US" dirty="0" smtClean="0"/>
            </a:br>
            <a:r>
              <a:rPr lang="en-US" sz="2400" dirty="0"/>
              <a:t>Submit an Add, Change, Delete, Issue or Temp </a:t>
            </a:r>
            <a:r>
              <a:rPr lang="en-US" sz="2400" dirty="0" smtClean="0"/>
              <a:t>request</a:t>
            </a:r>
            <a:endParaRPr lang="en-US" sz="2400" dirty="0"/>
          </a:p>
        </p:txBody>
      </p:sp>
      <p:grpSp>
        <p:nvGrpSpPr>
          <p:cNvPr id="5" name="Group 4">
            <a:extLst>
              <a:ext uri="{FF2B5EF4-FFF2-40B4-BE49-F238E27FC236}">
                <a16:creationId xmlns:a16="http://schemas.microsoft.com/office/drawing/2014/main" id="{2EFBA830-D79B-7944-B7E2-74523A1B2593}"/>
              </a:ext>
            </a:extLst>
          </p:cNvPr>
          <p:cNvGrpSpPr>
            <a:grpSpLocks noChangeAspect="1"/>
          </p:cNvGrpSpPr>
          <p:nvPr/>
        </p:nvGrpSpPr>
        <p:grpSpPr>
          <a:xfrm>
            <a:off x="6616694" y="1256150"/>
            <a:ext cx="5192987" cy="349975"/>
            <a:chOff x="4708525" y="1200150"/>
            <a:chExt cx="4070350" cy="274320"/>
          </a:xfrm>
        </p:grpSpPr>
        <p:sp>
          <p:nvSpPr>
            <p:cNvPr id="6" name="TextBox 5">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7" name="Straight Connector 6">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8" name="Picture 20">
            <a:extLst>
              <a:ext uri="{FF2B5EF4-FFF2-40B4-BE49-F238E27FC236}">
                <a16:creationId xmlns:a16="http://schemas.microsoft.com/office/drawing/2014/main" id="{709CED77-62E4-47EA-8C1C-29A6E4BF6DBB}"/>
              </a:ext>
            </a:extLst>
          </p:cNvPr>
          <p:cNvPicPr>
            <a:picLocks noChangeAspect="1"/>
          </p:cNvPicPr>
          <p:nvPr/>
        </p:nvPicPr>
        <p:blipFill>
          <a:blip r:embed="rId2"/>
          <a:stretch>
            <a:fillRect/>
          </a:stretch>
        </p:blipFill>
        <p:spPr>
          <a:xfrm>
            <a:off x="6892646" y="1282691"/>
            <a:ext cx="4443864" cy="4758662"/>
          </a:xfrm>
          <a:prstGeom prst="rect">
            <a:avLst/>
          </a:prstGeom>
        </p:spPr>
      </p:pic>
    </p:spTree>
    <p:extLst>
      <p:ext uri="{BB962C8B-B14F-4D97-AF65-F5344CB8AC3E}">
        <p14:creationId xmlns:p14="http://schemas.microsoft.com/office/powerpoint/2010/main" val="83808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935489" cy="4485026"/>
          </a:xfrm>
        </p:spPr>
        <p:txBody>
          <a:bodyPr numCol="1">
            <a:normAutofit/>
          </a:bodyPr>
          <a:lstStyle/>
          <a:p>
            <a:pPr marL="0" lvl="2" indent="0" algn="just">
              <a:buSzPct val="100000"/>
              <a:buNone/>
            </a:pPr>
            <a:r>
              <a:rPr lang="en-US" sz="2000" dirty="0">
                <a:solidFill>
                  <a:srgbClr val="315EAB"/>
                </a:solidFill>
              </a:rPr>
              <a:t>If </a:t>
            </a:r>
            <a:r>
              <a:rPr lang="en-US" sz="2000" b="1" dirty="0">
                <a:solidFill>
                  <a:srgbClr val="315EAB"/>
                </a:solidFill>
              </a:rPr>
              <a:t>Permanent</a:t>
            </a:r>
            <a:r>
              <a:rPr lang="en-US" sz="2000" dirty="0">
                <a:solidFill>
                  <a:srgbClr val="315EAB"/>
                </a:solidFill>
              </a:rPr>
              <a:t> is selected, the system will require specific information   </a:t>
            </a:r>
            <a:r>
              <a:rPr lang="en-US" sz="2000" b="1" dirty="0">
                <a:solidFill>
                  <a:srgbClr val="315EAB"/>
                </a:solidFill>
              </a:rPr>
              <a:t>I.E.:</a:t>
            </a:r>
            <a:r>
              <a:rPr lang="en-US" sz="2000" dirty="0">
                <a:solidFill>
                  <a:srgbClr val="315EAB"/>
                </a:solidFill>
              </a:rPr>
              <a:t> </a:t>
            </a:r>
            <a:r>
              <a:rPr lang="en-US" sz="2000" dirty="0" err="1">
                <a:solidFill>
                  <a:srgbClr val="315EAB"/>
                </a:solidFill>
              </a:rPr>
              <a:t>AutoSys</a:t>
            </a:r>
            <a:r>
              <a:rPr lang="en-US" sz="2000" dirty="0">
                <a:solidFill>
                  <a:srgbClr val="315EAB"/>
                </a:solidFill>
              </a:rPr>
              <a:t> Environment.</a:t>
            </a:r>
          </a:p>
          <a:p>
            <a:pPr marL="0" lvl="2" indent="0" algn="just">
              <a:buSzPct val="100000"/>
              <a:buNone/>
            </a:pPr>
            <a:endParaRPr lang="en-US" sz="2000" dirty="0">
              <a:solidFill>
                <a:srgbClr val="315EAB"/>
              </a:solidFill>
            </a:endParaRPr>
          </a:p>
          <a:p>
            <a:pPr marL="457200" lvl="2" indent="-457200" algn="just">
              <a:buSzPct val="100000"/>
              <a:buFont typeface="+mj-lt"/>
              <a:buAutoNum type="alphaUcPeriod"/>
            </a:pPr>
            <a:r>
              <a:rPr lang="en-US" sz="2000" dirty="0" smtClean="0">
                <a:solidFill>
                  <a:srgbClr val="315EAB"/>
                </a:solidFill>
              </a:rPr>
              <a:t>After </a:t>
            </a:r>
            <a:r>
              <a:rPr lang="en-US" sz="2000" dirty="0">
                <a:solidFill>
                  <a:srgbClr val="315EAB"/>
                </a:solidFill>
              </a:rPr>
              <a:t>selecting the company/group/tool, the system/tool input form will be displayed. </a:t>
            </a:r>
            <a:endParaRPr lang="en-US" sz="2000" dirty="0">
              <a:solidFill>
                <a:srgbClr val="315EAB"/>
              </a:solidFill>
              <a:cs typeface="Arial"/>
            </a:endParaRPr>
          </a:p>
          <a:p>
            <a:pPr marL="457200" lvl="2" indent="-457200" algn="just">
              <a:buSzPct val="100000"/>
              <a:buFont typeface="+mj-lt"/>
              <a:buAutoNum type="alphaUcPeriod"/>
            </a:pPr>
            <a:endParaRPr lang="en-US" sz="2000" dirty="0">
              <a:solidFill>
                <a:srgbClr val="315EAB"/>
              </a:solidFill>
            </a:endParaRPr>
          </a:p>
          <a:p>
            <a:pPr marL="457200" lvl="2" indent="-457200" algn="just">
              <a:buSzPct val="100000"/>
              <a:buFont typeface="+mj-lt"/>
              <a:buAutoNum type="alphaUcPeriod"/>
            </a:pPr>
            <a:r>
              <a:rPr lang="en-US" sz="2000" dirty="0" smtClean="0">
                <a:solidFill>
                  <a:srgbClr val="315EAB"/>
                </a:solidFill>
              </a:rPr>
              <a:t>Fill </a:t>
            </a:r>
            <a:r>
              <a:rPr lang="en-US" sz="2000" dirty="0">
                <a:solidFill>
                  <a:srgbClr val="315EAB"/>
                </a:solidFill>
              </a:rPr>
              <a:t>in appropriate fields in the form to communicate requested details.                       </a:t>
            </a:r>
          </a:p>
          <a:p>
            <a:pPr marL="0" lvl="2" indent="0" algn="just">
              <a:buSzPct val="100000"/>
              <a:buNone/>
            </a:pPr>
            <a:r>
              <a:rPr lang="en-US" sz="2000" dirty="0" smtClean="0">
                <a:solidFill>
                  <a:srgbClr val="315EAB"/>
                </a:solidFill>
              </a:rPr>
              <a:t>                                                                                         </a:t>
            </a:r>
            <a:endParaRPr lang="en-US" sz="2000" dirty="0">
              <a:solidFill>
                <a:srgbClr val="315EAB"/>
              </a:solidFill>
            </a:endParaRPr>
          </a:p>
          <a:p>
            <a:pPr marL="457200" lvl="2" indent="-457200" algn="just">
              <a:buSzPct val="100000"/>
              <a:buFont typeface="+mj-lt"/>
              <a:buAutoNum type="alphaUcPeriod" startAt="3"/>
            </a:pPr>
            <a:r>
              <a:rPr lang="en-US" sz="2000" dirty="0" smtClean="0">
                <a:solidFill>
                  <a:srgbClr val="315EAB"/>
                </a:solidFill>
              </a:rPr>
              <a:t>Click </a:t>
            </a:r>
            <a:r>
              <a:rPr lang="en-US" sz="2000" dirty="0">
                <a:solidFill>
                  <a:srgbClr val="315EAB"/>
                </a:solidFill>
              </a:rPr>
              <a:t>on “Submit New Request” at bottom of page.</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r>
              <a:rPr lang="en-US" dirty="0" smtClean="0"/>
              <a:t/>
            </a:r>
            <a:br>
              <a:rPr lang="en-US" dirty="0" smtClean="0"/>
            </a:br>
            <a:r>
              <a:rPr lang="en-US" sz="2400" dirty="0"/>
              <a:t>Submit an Add, Change, Delete, Issue or Temp </a:t>
            </a:r>
            <a:r>
              <a:rPr lang="en-US" sz="2400" dirty="0" smtClean="0"/>
              <a:t>request</a:t>
            </a:r>
            <a:endParaRPr lang="en-US" sz="2400" dirty="0"/>
          </a:p>
        </p:txBody>
      </p:sp>
      <p:grpSp>
        <p:nvGrpSpPr>
          <p:cNvPr id="9" name="Group 8">
            <a:extLst>
              <a:ext uri="{FF2B5EF4-FFF2-40B4-BE49-F238E27FC236}">
                <a16:creationId xmlns:a16="http://schemas.microsoft.com/office/drawing/2014/main" id="{2EFBA830-D79B-7944-B7E2-74523A1B2593}"/>
              </a:ext>
            </a:extLst>
          </p:cNvPr>
          <p:cNvGrpSpPr>
            <a:grpSpLocks noChangeAspect="1"/>
          </p:cNvGrpSpPr>
          <p:nvPr/>
        </p:nvGrpSpPr>
        <p:grpSpPr>
          <a:xfrm>
            <a:off x="6896590" y="1292750"/>
            <a:ext cx="5087934" cy="342895"/>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1" name="Straight Connector 10">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2" name="Content Placeholder 11">
            <a:extLst>
              <a:ext uri="{FF2B5EF4-FFF2-40B4-BE49-F238E27FC236}">
                <a16:creationId xmlns:a16="http://schemas.microsoft.com/office/drawing/2014/main" id="{59BAF8E8-6C92-4AB5-9AA4-C021525F3F58}"/>
              </a:ext>
            </a:extLst>
          </p:cNvPr>
          <p:cNvPicPr>
            <a:picLocks noChangeAspect="1"/>
          </p:cNvPicPr>
          <p:nvPr/>
        </p:nvPicPr>
        <p:blipFill>
          <a:blip r:embed="rId2"/>
          <a:stretch>
            <a:fillRect/>
          </a:stretch>
        </p:blipFill>
        <p:spPr>
          <a:xfrm>
            <a:off x="7401298" y="1317442"/>
            <a:ext cx="3826155" cy="4115594"/>
          </a:xfrm>
          <a:prstGeom prst="rect">
            <a:avLst/>
          </a:prstGeom>
        </p:spPr>
      </p:pic>
    </p:spTree>
    <p:extLst>
      <p:ext uri="{BB962C8B-B14F-4D97-AF65-F5344CB8AC3E}">
        <p14:creationId xmlns:p14="http://schemas.microsoft.com/office/powerpoint/2010/main" val="1148323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935489" cy="4485026"/>
          </a:xfrm>
        </p:spPr>
        <p:txBody>
          <a:bodyPr numCol="1">
            <a:normAutofit lnSpcReduction="10000"/>
          </a:bodyPr>
          <a:lstStyle/>
          <a:p>
            <a:pPr marL="0" lvl="2" indent="0" algn="just">
              <a:buSzPct val="100000"/>
              <a:buNone/>
            </a:pPr>
            <a:r>
              <a:rPr lang="en-US" sz="2000" dirty="0">
                <a:solidFill>
                  <a:srgbClr val="315EAB"/>
                </a:solidFill>
              </a:rPr>
              <a:t>Once request is submitted, a message will be displayed to let the requestor know:</a:t>
            </a:r>
          </a:p>
          <a:p>
            <a:pPr marL="0" lvl="2" indent="0" algn="just">
              <a:buSzPct val="100000"/>
              <a:buNone/>
            </a:pPr>
            <a:endParaRPr lang="en-US" sz="2000" dirty="0">
              <a:solidFill>
                <a:srgbClr val="315EAB"/>
              </a:solidFill>
            </a:endParaRPr>
          </a:p>
          <a:p>
            <a:pPr marL="457200" indent="-457200" algn="just">
              <a:buFont typeface="+mj-lt"/>
              <a:buAutoNum type="alphaUcPeriod"/>
            </a:pPr>
            <a:r>
              <a:rPr lang="en-US" sz="2000" dirty="0" smtClean="0"/>
              <a:t>Request </a:t>
            </a:r>
            <a:r>
              <a:rPr lang="en-US" sz="2000" dirty="0"/>
              <a:t>Identification number (Req.ID) </a:t>
            </a:r>
            <a:endParaRPr lang="en-US" sz="2000" dirty="0" smtClean="0"/>
          </a:p>
          <a:p>
            <a:pPr marL="457200" indent="-457200" algn="just">
              <a:buFont typeface="+mj-lt"/>
              <a:buAutoNum type="alphaUcPeriod"/>
            </a:pPr>
            <a:endParaRPr lang="en-US" sz="2000" dirty="0" smtClean="0"/>
          </a:p>
          <a:p>
            <a:pPr marL="457200" indent="-457200" algn="just">
              <a:buFont typeface="+mj-lt"/>
              <a:buAutoNum type="alphaUcPeriod"/>
            </a:pPr>
            <a:r>
              <a:rPr lang="en-US" sz="2000" dirty="0" smtClean="0"/>
              <a:t>Initial Status: Awaiting Approval or Open. </a:t>
            </a:r>
          </a:p>
          <a:p>
            <a:pPr marL="457200" indent="-457200" algn="just">
              <a:buFont typeface="+mj-lt"/>
              <a:buAutoNum type="alphaUcPeriod"/>
            </a:pPr>
            <a:endParaRPr lang="en-US" sz="2000" dirty="0" smtClean="0"/>
          </a:p>
          <a:p>
            <a:pPr marL="457200" lvl="2" indent="-457200" algn="just">
              <a:buSzPct val="100000"/>
              <a:buFont typeface="+mj-lt"/>
              <a:buAutoNum type="alphaUcPeriod" startAt="3"/>
            </a:pPr>
            <a:r>
              <a:rPr lang="en-US" sz="2000" dirty="0" smtClean="0">
                <a:solidFill>
                  <a:srgbClr val="315EAB"/>
                </a:solidFill>
              </a:rPr>
              <a:t>It </a:t>
            </a:r>
            <a:r>
              <a:rPr lang="en-US" sz="2000" dirty="0" smtClean="0">
                <a:solidFill>
                  <a:srgbClr val="315EAB"/>
                </a:solidFill>
              </a:rPr>
              <a:t>will show the PSSR (Primary Support Sub Region) PSSR is the scheduling group responsible for processing the request.</a:t>
            </a:r>
            <a:endParaRPr lang="en-US" sz="2000" dirty="0" smtClean="0">
              <a:solidFill>
                <a:srgbClr val="315EAB"/>
              </a:solidFill>
              <a:cs typeface="Arial"/>
            </a:endParaRPr>
          </a:p>
          <a:p>
            <a:pPr marL="0" lvl="2">
              <a:buSzPct val="100000"/>
            </a:pPr>
            <a:endParaRPr lang="en-US" sz="2000" dirty="0">
              <a:solidFill>
                <a:srgbClr val="315EAB"/>
              </a:solidFill>
            </a:endParaRPr>
          </a:p>
          <a:p>
            <a:pPr marL="0" lvl="2">
              <a:buSzPct val="100000"/>
            </a:pPr>
            <a:endParaRPr lang="en-US" sz="2000" dirty="0">
              <a:solidFill>
                <a:srgbClr val="315EAB"/>
              </a:solidFill>
            </a:endParaRPr>
          </a:p>
          <a:p>
            <a:pPr marL="0" indent="0">
              <a:buNone/>
            </a:pPr>
            <a:r>
              <a:rPr lang="en-US" sz="2000" dirty="0"/>
              <a:t>Note: In the screenshot, the request status is in Awaiting Approval because of the access level of the user.</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r>
              <a:rPr lang="en-US" dirty="0" smtClean="0"/>
              <a:t/>
            </a:r>
            <a:br>
              <a:rPr lang="en-US" dirty="0" smtClean="0"/>
            </a:br>
            <a:r>
              <a:rPr lang="en-US" sz="2400" dirty="0"/>
              <a:t>Submit an Add, Change, Delete, Issue or Temp </a:t>
            </a:r>
            <a:r>
              <a:rPr lang="en-US" sz="2400" dirty="0" smtClean="0"/>
              <a:t>request</a:t>
            </a:r>
            <a:endParaRPr lang="en-US" sz="2400" dirty="0"/>
          </a:p>
        </p:txBody>
      </p:sp>
      <p:grpSp>
        <p:nvGrpSpPr>
          <p:cNvPr id="8" name="Group 7">
            <a:extLst>
              <a:ext uri="{FF2B5EF4-FFF2-40B4-BE49-F238E27FC236}">
                <a16:creationId xmlns:a16="http://schemas.microsoft.com/office/drawing/2014/main" id="{2EFBA830-D79B-7944-B7E2-74523A1B2593}"/>
              </a:ext>
            </a:extLst>
          </p:cNvPr>
          <p:cNvGrpSpPr>
            <a:grpSpLocks noChangeAspect="1"/>
          </p:cNvGrpSpPr>
          <p:nvPr/>
        </p:nvGrpSpPr>
        <p:grpSpPr>
          <a:xfrm>
            <a:off x="6630837" y="1738445"/>
            <a:ext cx="5087932" cy="342895"/>
            <a:chOff x="4708525" y="1200150"/>
            <a:chExt cx="4070350" cy="274320"/>
          </a:xfrm>
        </p:grpSpPr>
        <p:sp>
          <p:nvSpPr>
            <p:cNvPr id="13" name="TextBox 12">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4" name="Straight Connector 13">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5" name="Content Placeholder 12">
            <a:extLst>
              <a:ext uri="{FF2B5EF4-FFF2-40B4-BE49-F238E27FC236}">
                <a16:creationId xmlns:a16="http://schemas.microsoft.com/office/drawing/2014/main" id="{E4EC228F-FA72-4C04-B9D6-C50BB6983395}"/>
              </a:ext>
            </a:extLst>
          </p:cNvPr>
          <p:cNvPicPr>
            <a:picLocks noChangeAspect="1"/>
          </p:cNvPicPr>
          <p:nvPr/>
        </p:nvPicPr>
        <p:blipFill>
          <a:blip r:embed="rId2"/>
          <a:stretch>
            <a:fillRect/>
          </a:stretch>
        </p:blipFill>
        <p:spPr>
          <a:xfrm>
            <a:off x="6630837" y="3253900"/>
            <a:ext cx="5087932" cy="1279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799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379199" cy="3390858"/>
          </a:xfrm>
        </p:spPr>
        <p:txBody>
          <a:bodyPr numCol="1">
            <a:normAutofit/>
          </a:bodyPr>
          <a:lstStyle/>
          <a:p>
            <a:pPr marL="342900" indent="-342900" algn="just">
              <a:buFont typeface="+mj-lt"/>
              <a:buAutoNum type="alphaUcPeriod"/>
            </a:pPr>
            <a:r>
              <a:rPr lang="en-US" sz="2000" dirty="0" smtClean="0"/>
              <a:t>Accessing </a:t>
            </a:r>
            <a:r>
              <a:rPr lang="en-US" sz="2000" dirty="0"/>
              <a:t>the appropriate request queue  (Permanent / Temporary / Awaiting Approval) and look for request identification number (Req. ID).</a:t>
            </a:r>
          </a:p>
          <a:p>
            <a:pPr marL="342900" indent="-342900" algn="just">
              <a:buFont typeface="+mj-lt"/>
              <a:buAutoNum type="alphaUcPeriod"/>
            </a:pPr>
            <a:r>
              <a:rPr lang="en-US" sz="2000" dirty="0" smtClean="0"/>
              <a:t>Using </a:t>
            </a:r>
            <a:r>
              <a:rPr lang="en-US" sz="2000" dirty="0"/>
              <a:t>the “Search” section on the main menu.</a:t>
            </a:r>
          </a:p>
          <a:p>
            <a:pPr marL="0" indent="0" algn="just">
              <a:buNone/>
            </a:pPr>
            <a:endParaRPr lang="en-US" sz="1800" dirty="0" smtClean="0"/>
          </a:p>
          <a:p>
            <a:pPr marL="0" indent="0" algn="just">
              <a:buNone/>
            </a:pPr>
            <a:endParaRPr lang="en-US" sz="1800" dirty="0"/>
          </a:p>
          <a:p>
            <a:pPr marL="0" indent="0" algn="just">
              <a:buNone/>
            </a:pPr>
            <a:endParaRPr lang="en-US" sz="1800" dirty="0" smtClean="0"/>
          </a:p>
          <a:p>
            <a:pPr marL="0" indent="0" algn="just">
              <a:spcBef>
                <a:spcPts val="600"/>
              </a:spcBef>
              <a:spcAft>
                <a:spcPts val="600"/>
              </a:spcAft>
              <a:buNone/>
            </a:pPr>
            <a:r>
              <a:rPr lang="en-US" sz="2000" u="sng" dirty="0" smtClean="0"/>
              <a:t>To </a:t>
            </a:r>
            <a:r>
              <a:rPr lang="en-US" sz="2000" u="sng" dirty="0"/>
              <a:t>open a request </a:t>
            </a:r>
          </a:p>
          <a:p>
            <a:pPr algn="just">
              <a:buFont typeface="Arial" panose="020B0604020202020204" pitchFamily="34" charset="0"/>
              <a:buChar char="•"/>
            </a:pPr>
            <a:r>
              <a:rPr lang="en-US" sz="2000" dirty="0"/>
              <a:t>Click on the system image located at the beginning of the request ID </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Locating a </a:t>
            </a:r>
            <a:r>
              <a:rPr lang="en-US" dirty="0"/>
              <a:t>Request</a:t>
            </a:r>
            <a:r>
              <a:rPr lang="en-US" dirty="0" smtClean="0"/>
              <a:t/>
            </a:r>
            <a:br>
              <a:rPr lang="en-US" dirty="0" smtClean="0"/>
            </a:br>
            <a:r>
              <a:rPr lang="en-US" sz="2400" dirty="0"/>
              <a:t>On the system there are two different ways to find a JRS request</a:t>
            </a:r>
          </a:p>
        </p:txBody>
      </p:sp>
      <p:pic>
        <p:nvPicPr>
          <p:cNvPr id="9" name="Picture 8">
            <a:extLst>
              <a:ext uri="{FF2B5EF4-FFF2-40B4-BE49-F238E27FC236}">
                <a16:creationId xmlns:a16="http://schemas.microsoft.com/office/drawing/2014/main" id="{A17F165B-8D04-43C7-97BC-96DE4EBC056A}"/>
              </a:ext>
            </a:extLst>
          </p:cNvPr>
          <p:cNvPicPr>
            <a:picLocks noChangeAspect="1"/>
          </p:cNvPicPr>
          <p:nvPr/>
        </p:nvPicPr>
        <p:blipFill>
          <a:blip r:embed="rId2"/>
          <a:stretch>
            <a:fillRect/>
          </a:stretch>
        </p:blipFill>
        <p:spPr>
          <a:xfrm>
            <a:off x="1718793" y="3031062"/>
            <a:ext cx="8345953" cy="497598"/>
          </a:xfrm>
          <a:prstGeom prst="rect">
            <a:avLst/>
          </a:prstGeom>
        </p:spPr>
      </p:pic>
      <p:sp>
        <p:nvSpPr>
          <p:cNvPr id="16" name="Arrow: Down 5">
            <a:extLst>
              <a:ext uri="{FF2B5EF4-FFF2-40B4-BE49-F238E27FC236}">
                <a16:creationId xmlns:a16="http://schemas.microsoft.com/office/drawing/2014/main" id="{E676AE69-4CCC-4C17-9FD9-CF270D8738A6}"/>
              </a:ext>
            </a:extLst>
          </p:cNvPr>
          <p:cNvSpPr>
            <a:spLocks noChangeAspect="1"/>
          </p:cNvSpPr>
          <p:nvPr/>
        </p:nvSpPr>
        <p:spPr>
          <a:xfrm>
            <a:off x="2701229"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7" name="Arrow: Down 12">
            <a:extLst>
              <a:ext uri="{FF2B5EF4-FFF2-40B4-BE49-F238E27FC236}">
                <a16:creationId xmlns:a16="http://schemas.microsoft.com/office/drawing/2014/main" id="{16051EA6-642E-4EE6-8069-C4B4B20234DC}"/>
              </a:ext>
            </a:extLst>
          </p:cNvPr>
          <p:cNvSpPr>
            <a:spLocks noChangeAspect="1"/>
          </p:cNvSpPr>
          <p:nvPr/>
        </p:nvSpPr>
        <p:spPr>
          <a:xfrm>
            <a:off x="1875517"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8" name="Arrow: Down 13">
            <a:extLst>
              <a:ext uri="{FF2B5EF4-FFF2-40B4-BE49-F238E27FC236}">
                <a16:creationId xmlns:a16="http://schemas.microsoft.com/office/drawing/2014/main" id="{C2D7DD5E-5F42-4814-A9B4-97BD20F87029}"/>
              </a:ext>
            </a:extLst>
          </p:cNvPr>
          <p:cNvSpPr>
            <a:spLocks noChangeAspect="1"/>
          </p:cNvSpPr>
          <p:nvPr/>
        </p:nvSpPr>
        <p:spPr>
          <a:xfrm>
            <a:off x="9492086"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9" name="Arrow: Down 14">
            <a:extLst>
              <a:ext uri="{FF2B5EF4-FFF2-40B4-BE49-F238E27FC236}">
                <a16:creationId xmlns:a16="http://schemas.microsoft.com/office/drawing/2014/main" id="{5FE08B42-19FD-4558-B8A0-0611EDC58C81}"/>
              </a:ext>
            </a:extLst>
          </p:cNvPr>
          <p:cNvSpPr>
            <a:spLocks noChangeAspect="1"/>
          </p:cNvSpPr>
          <p:nvPr/>
        </p:nvSpPr>
        <p:spPr>
          <a:xfrm>
            <a:off x="3684124"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pic>
        <p:nvPicPr>
          <p:cNvPr id="10" name="Picture 9">
            <a:extLst>
              <a:ext uri="{FF2B5EF4-FFF2-40B4-BE49-F238E27FC236}">
                <a16:creationId xmlns:a16="http://schemas.microsoft.com/office/drawing/2014/main" id="{E052BA6A-2683-45EC-A645-B10D44B99B34}"/>
              </a:ext>
            </a:extLst>
          </p:cNvPr>
          <p:cNvPicPr>
            <a:picLocks noChangeAspect="1"/>
          </p:cNvPicPr>
          <p:nvPr/>
        </p:nvPicPr>
        <p:blipFill>
          <a:blip r:embed="rId3"/>
          <a:stretch>
            <a:fillRect/>
          </a:stretch>
        </p:blipFill>
        <p:spPr>
          <a:xfrm>
            <a:off x="2641020" y="4523209"/>
            <a:ext cx="1674280" cy="1267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rrow: Right 3">
            <a:extLst>
              <a:ext uri="{FF2B5EF4-FFF2-40B4-BE49-F238E27FC236}">
                <a16:creationId xmlns:a16="http://schemas.microsoft.com/office/drawing/2014/main" id="{C9C15A99-43D2-478F-AA99-A4949B5F2739}"/>
              </a:ext>
            </a:extLst>
          </p:cNvPr>
          <p:cNvSpPr>
            <a:spLocks noChangeAspect="1"/>
          </p:cNvSpPr>
          <p:nvPr/>
        </p:nvSpPr>
        <p:spPr>
          <a:xfrm>
            <a:off x="1875849" y="4869243"/>
            <a:ext cx="666750" cy="497598"/>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2" name="Arrow: Right 4">
            <a:extLst>
              <a:ext uri="{FF2B5EF4-FFF2-40B4-BE49-F238E27FC236}">
                <a16:creationId xmlns:a16="http://schemas.microsoft.com/office/drawing/2014/main" id="{86876150-8C1A-4EE7-8E18-4229BC2D6BBD}"/>
              </a:ext>
            </a:extLst>
          </p:cNvPr>
          <p:cNvSpPr>
            <a:spLocks noChangeAspect="1"/>
          </p:cNvSpPr>
          <p:nvPr/>
        </p:nvSpPr>
        <p:spPr>
          <a:xfrm>
            <a:off x="1875849" y="5211583"/>
            <a:ext cx="666750" cy="475859"/>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865530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lnSpcReduction="10000"/>
          </a:bodyPr>
          <a:lstStyle/>
          <a:p>
            <a:pPr algn="just">
              <a:buFont typeface="Arial" panose="020B0604020202020204" pitchFamily="34" charset="0"/>
              <a:buChar char="•"/>
            </a:pPr>
            <a:r>
              <a:rPr lang="en-US" sz="2000" dirty="0"/>
              <a:t>If a request is raised by a Requestor, the request will need further approval by an Approver.</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An approver can approve or reject a request if it is in Awaiting Approval status. Once it has been handle by an Approver an email will be sent to the requestor to notify that the request status has changed.  </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All the requests that require further approval could be located in the Awaiting Approval section on the main menu.</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An approver needs to access the Awaiting Approval section to Approve or Reject the request.</a:t>
            </a:r>
          </a:p>
          <a:p>
            <a:pPr marL="0" indent="0" algn="just">
              <a:buNone/>
            </a:pPr>
            <a:endParaRPr lang="en-US" sz="1800"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Approving a </a:t>
            </a:r>
            <a:r>
              <a:rPr lang="en-US" dirty="0"/>
              <a:t>Request</a:t>
            </a:r>
            <a:r>
              <a:rPr lang="en-US" dirty="0" smtClean="0"/>
              <a:t/>
            </a:r>
            <a:br>
              <a:rPr lang="en-US" dirty="0" smtClean="0"/>
            </a:br>
            <a:endParaRPr lang="en-US" sz="2400" dirty="0"/>
          </a:p>
        </p:txBody>
      </p:sp>
      <p:grpSp>
        <p:nvGrpSpPr>
          <p:cNvPr id="13" name="Group 12">
            <a:extLst>
              <a:ext uri="{FF2B5EF4-FFF2-40B4-BE49-F238E27FC236}">
                <a16:creationId xmlns:a16="http://schemas.microsoft.com/office/drawing/2014/main" id="{2EFBA830-D79B-7944-B7E2-74523A1B2593}"/>
              </a:ext>
            </a:extLst>
          </p:cNvPr>
          <p:cNvGrpSpPr>
            <a:grpSpLocks noChangeAspect="1"/>
          </p:cNvGrpSpPr>
          <p:nvPr/>
        </p:nvGrpSpPr>
        <p:grpSpPr>
          <a:xfrm>
            <a:off x="6552906" y="1525635"/>
            <a:ext cx="5087935" cy="342895"/>
            <a:chOff x="4708525" y="1200150"/>
            <a:chExt cx="4070350" cy="274320"/>
          </a:xfrm>
        </p:grpSpPr>
        <p:sp>
          <p:nvSpPr>
            <p:cNvPr id="14" name="TextBox 13">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5" name="Straight Connector 14">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20" name="Content Placeholder 12">
            <a:extLst>
              <a:ext uri="{FF2B5EF4-FFF2-40B4-BE49-F238E27FC236}">
                <a16:creationId xmlns:a16="http://schemas.microsoft.com/office/drawing/2014/main" id="{DF18D276-65BB-4CF2-9DAD-6F25D2085FC9}"/>
              </a:ext>
            </a:extLst>
          </p:cNvPr>
          <p:cNvPicPr>
            <a:picLocks noChangeAspect="1"/>
          </p:cNvPicPr>
          <p:nvPr/>
        </p:nvPicPr>
        <p:blipFill>
          <a:blip r:embed="rId2"/>
          <a:stretch>
            <a:fillRect/>
          </a:stretch>
        </p:blipFill>
        <p:spPr>
          <a:xfrm>
            <a:off x="6644982" y="1625458"/>
            <a:ext cx="3853493" cy="2411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3C07D4E2-2204-4EBE-A640-953E21BC9CF1}"/>
              </a:ext>
            </a:extLst>
          </p:cNvPr>
          <p:cNvPicPr>
            <a:picLocks noChangeAspect="1"/>
          </p:cNvPicPr>
          <p:nvPr/>
        </p:nvPicPr>
        <p:blipFill>
          <a:blip r:embed="rId3"/>
          <a:stretch>
            <a:fillRect/>
          </a:stretch>
        </p:blipFill>
        <p:spPr>
          <a:xfrm>
            <a:off x="6644981" y="3676652"/>
            <a:ext cx="3905248" cy="1617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Arrow: Right 8">
            <a:extLst>
              <a:ext uri="{FF2B5EF4-FFF2-40B4-BE49-F238E27FC236}">
                <a16:creationId xmlns:a16="http://schemas.microsoft.com/office/drawing/2014/main" id="{476D53EF-AF5C-44EB-A083-EE4C32342401}"/>
              </a:ext>
            </a:extLst>
          </p:cNvPr>
          <p:cNvSpPr>
            <a:spLocks noChangeAspect="1"/>
          </p:cNvSpPr>
          <p:nvPr/>
        </p:nvSpPr>
        <p:spPr>
          <a:xfrm rot="10800000">
            <a:off x="8723494" y="3659065"/>
            <a:ext cx="746758" cy="400850"/>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23" name="Arrow: Right 14">
            <a:extLst>
              <a:ext uri="{FF2B5EF4-FFF2-40B4-BE49-F238E27FC236}">
                <a16:creationId xmlns:a16="http://schemas.microsoft.com/office/drawing/2014/main" id="{BF833AE4-80C3-4E32-A069-96A51D0677B5}"/>
              </a:ext>
            </a:extLst>
          </p:cNvPr>
          <p:cNvSpPr>
            <a:spLocks noChangeAspect="1"/>
          </p:cNvSpPr>
          <p:nvPr/>
        </p:nvSpPr>
        <p:spPr>
          <a:xfrm rot="10800000">
            <a:off x="10696278" y="1572710"/>
            <a:ext cx="746758" cy="400850"/>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239538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018664" cy="1699186"/>
          </a:xfrm>
        </p:spPr>
        <p:txBody>
          <a:bodyPr numCol="1">
            <a:normAutofit/>
          </a:bodyPr>
          <a:lstStyle/>
          <a:p>
            <a:pPr algn="just">
              <a:buFont typeface="Arial" panose="020B0604020202020204" pitchFamily="34" charset="0"/>
              <a:buChar char="•"/>
            </a:pPr>
            <a:r>
              <a:rPr lang="en-US" sz="2000" dirty="0"/>
              <a:t>If an approver for a request is needed (or want to know), go to the Approvers section on the main menu.  Select Company and subgroup of request, the result will display a list of approvers</a:t>
            </a:r>
          </a:p>
          <a:p>
            <a:pPr marL="0" indent="0" algn="just">
              <a:buNone/>
            </a:pPr>
            <a:endParaRPr lang="en-US" sz="1800"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Approving a </a:t>
            </a:r>
            <a:r>
              <a:rPr lang="en-US" dirty="0"/>
              <a:t>Request</a:t>
            </a:r>
            <a:r>
              <a:rPr lang="en-US" dirty="0" smtClean="0"/>
              <a:t/>
            </a:r>
            <a:br>
              <a:rPr lang="en-US" dirty="0" smtClean="0"/>
            </a:br>
            <a:r>
              <a:rPr lang="en-US" sz="2400" dirty="0" smtClean="0"/>
              <a:t>Finding Approvers</a:t>
            </a:r>
            <a:endParaRPr lang="en-US" sz="1800" dirty="0"/>
          </a:p>
        </p:txBody>
      </p:sp>
      <p:grpSp>
        <p:nvGrpSpPr>
          <p:cNvPr id="11" name="Group 10">
            <a:extLst>
              <a:ext uri="{FF2B5EF4-FFF2-40B4-BE49-F238E27FC236}">
                <a16:creationId xmlns:a16="http://schemas.microsoft.com/office/drawing/2014/main" id="{2EFBA830-D79B-7944-B7E2-74523A1B2593}"/>
              </a:ext>
            </a:extLst>
          </p:cNvPr>
          <p:cNvGrpSpPr>
            <a:grpSpLocks noChangeAspect="1"/>
          </p:cNvGrpSpPr>
          <p:nvPr/>
        </p:nvGrpSpPr>
        <p:grpSpPr>
          <a:xfrm>
            <a:off x="1292220" y="2748989"/>
            <a:ext cx="5514498" cy="371647"/>
            <a:chOff x="4708525" y="1200150"/>
            <a:chExt cx="4070350" cy="274320"/>
          </a:xfrm>
        </p:grpSpPr>
        <p:sp>
          <p:nvSpPr>
            <p:cNvPr id="12" name="TextBox 11">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6" name="Straight Connector 15">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7" name="Content Placeholder 15">
            <a:extLst>
              <a:ext uri="{FF2B5EF4-FFF2-40B4-BE49-F238E27FC236}">
                <a16:creationId xmlns:a16="http://schemas.microsoft.com/office/drawing/2014/main" id="{E86B2F34-4759-43C6-9C18-31315BB7C12F}"/>
              </a:ext>
            </a:extLst>
          </p:cNvPr>
          <p:cNvPicPr>
            <a:picLocks noChangeAspect="1"/>
          </p:cNvPicPr>
          <p:nvPr/>
        </p:nvPicPr>
        <p:blipFill>
          <a:blip r:embed="rId2"/>
          <a:stretch>
            <a:fillRect/>
          </a:stretch>
        </p:blipFill>
        <p:spPr>
          <a:xfrm>
            <a:off x="1323970" y="2982736"/>
            <a:ext cx="5514498" cy="1755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Arrow: Right 9">
            <a:extLst>
              <a:ext uri="{FF2B5EF4-FFF2-40B4-BE49-F238E27FC236}">
                <a16:creationId xmlns:a16="http://schemas.microsoft.com/office/drawing/2014/main" id="{16365133-1041-440E-94EE-FCA2D9DFCBE0}"/>
              </a:ext>
            </a:extLst>
          </p:cNvPr>
          <p:cNvSpPr>
            <a:spLocks noChangeAspect="1"/>
          </p:cNvSpPr>
          <p:nvPr/>
        </p:nvSpPr>
        <p:spPr>
          <a:xfrm rot="10800000">
            <a:off x="3071541" y="3696722"/>
            <a:ext cx="1325544" cy="656574"/>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90631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Flow Life Cycle</a:t>
            </a:r>
          </a:p>
        </p:txBody>
      </p:sp>
      <p:sp>
        <p:nvSpPr>
          <p:cNvPr id="10" name="Freeform 16">
            <a:extLst>
              <a:ext uri="{FF2B5EF4-FFF2-40B4-BE49-F238E27FC236}">
                <a16:creationId xmlns:a16="http://schemas.microsoft.com/office/drawing/2014/main" id="{0857B3C9-3A94-4A81-9E60-AA90E7373CD7}"/>
              </a:ext>
            </a:extLst>
          </p:cNvPr>
          <p:cNvSpPr txBox="1">
            <a:spLocks noChangeAspect="1"/>
          </p:cNvSpPr>
          <p:nvPr/>
        </p:nvSpPr>
        <p:spPr>
          <a:xfrm>
            <a:off x="974275"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flat" cmpd="sng" algn="ctr">
            <a:noFill/>
            <a:prstDash val="solid"/>
            <a:miter lim="800000"/>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smtClean="0">
                <a:cs typeface="Arial"/>
              </a:rPr>
              <a:t>Awaiting </a:t>
            </a:r>
            <a:r>
              <a:rPr lang="en-US" sz="1000" dirty="0" smtClean="0">
                <a:cs typeface="Arial"/>
              </a:rPr>
              <a:t>Approval</a:t>
            </a:r>
            <a:endParaRPr lang="en-US" sz="700" dirty="0" smtClean="0">
              <a:cs typeface="Arial"/>
            </a:endParaRPr>
          </a:p>
          <a:p>
            <a:pPr marL="0" indent="0" algn="ctr" defTabSz="622300">
              <a:spcBef>
                <a:spcPct val="0"/>
              </a:spcBef>
              <a:buFont typeface="Arial" panose="020B0604020202020204" pitchFamily="34" charset="0"/>
              <a:buNone/>
            </a:pPr>
            <a:r>
              <a:rPr lang="en-US" sz="1000" dirty="0" smtClean="0">
                <a:cs typeface="Arial"/>
              </a:rPr>
              <a:t>(If submitted by requestor)</a:t>
            </a:r>
            <a:endParaRPr lang="en-US" sz="1000" dirty="0">
              <a:cs typeface="Arial"/>
            </a:endParaRPr>
          </a:p>
        </p:txBody>
      </p:sp>
      <p:sp>
        <p:nvSpPr>
          <p:cNvPr id="11" name="Freeform 16">
            <a:extLst>
              <a:ext uri="{FF2B5EF4-FFF2-40B4-BE49-F238E27FC236}">
                <a16:creationId xmlns:a16="http://schemas.microsoft.com/office/drawing/2014/main" id="{2B65E6E4-0506-4438-811F-E1667B4BD45F}"/>
              </a:ext>
            </a:extLst>
          </p:cNvPr>
          <p:cNvSpPr txBox="1">
            <a:spLocks noChangeAspect="1"/>
          </p:cNvSpPr>
          <p:nvPr/>
        </p:nvSpPr>
        <p:spPr>
          <a:xfrm>
            <a:off x="2615435" y="1350614"/>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Open</a:t>
            </a:r>
            <a:endParaRPr lang="en-US" sz="1000" dirty="0">
              <a:cs typeface="Arial"/>
            </a:endParaRPr>
          </a:p>
        </p:txBody>
      </p:sp>
      <p:sp>
        <p:nvSpPr>
          <p:cNvPr id="12" name="Freeform 16">
            <a:extLst>
              <a:ext uri="{FF2B5EF4-FFF2-40B4-BE49-F238E27FC236}">
                <a16:creationId xmlns:a16="http://schemas.microsoft.com/office/drawing/2014/main" id="{EB8398F3-CF6D-4E42-80EA-6472E58AFA12}"/>
              </a:ext>
            </a:extLst>
          </p:cNvPr>
          <p:cNvSpPr txBox="1">
            <a:spLocks noChangeAspect="1"/>
          </p:cNvSpPr>
          <p:nvPr/>
        </p:nvSpPr>
        <p:spPr>
          <a:xfrm>
            <a:off x="4256595"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Acknowledged</a:t>
            </a:r>
            <a:endParaRPr lang="en-US" sz="1000" dirty="0">
              <a:cs typeface="Arial"/>
            </a:endParaRPr>
          </a:p>
        </p:txBody>
      </p:sp>
      <p:sp>
        <p:nvSpPr>
          <p:cNvPr id="13" name="Freeform 16">
            <a:extLst>
              <a:ext uri="{FF2B5EF4-FFF2-40B4-BE49-F238E27FC236}">
                <a16:creationId xmlns:a16="http://schemas.microsoft.com/office/drawing/2014/main" id="{44B5FCBF-ED6F-40E9-A69B-0E61B78D93B3}"/>
              </a:ext>
            </a:extLst>
          </p:cNvPr>
          <p:cNvSpPr txBox="1">
            <a:spLocks noChangeAspect="1"/>
          </p:cNvSpPr>
          <p:nvPr/>
        </p:nvSpPr>
        <p:spPr>
          <a:xfrm>
            <a:off x="5897755" y="1350613"/>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WIP</a:t>
            </a:r>
          </a:p>
          <a:p>
            <a:pPr marL="0" indent="0" algn="ctr" defTabSz="622300">
              <a:spcBef>
                <a:spcPct val="0"/>
              </a:spcBef>
              <a:buFont typeface="Arial" panose="020B0604020202020204" pitchFamily="34" charset="0"/>
              <a:buNone/>
            </a:pPr>
            <a:r>
              <a:rPr lang="en-US" sz="1050" dirty="0">
                <a:cs typeface="Arial"/>
              </a:rPr>
              <a:t> </a:t>
            </a:r>
            <a:r>
              <a:rPr lang="en-US" sz="1000" dirty="0">
                <a:cs typeface="Arial"/>
              </a:rPr>
              <a:t>Work in Progress</a:t>
            </a:r>
          </a:p>
        </p:txBody>
      </p:sp>
      <p:sp>
        <p:nvSpPr>
          <p:cNvPr id="14" name="Freeform 16">
            <a:extLst>
              <a:ext uri="{FF2B5EF4-FFF2-40B4-BE49-F238E27FC236}">
                <a16:creationId xmlns:a16="http://schemas.microsoft.com/office/drawing/2014/main" id="{A6FECEFF-0614-4FE0-8B42-5ECB7058BFFF}"/>
              </a:ext>
            </a:extLst>
          </p:cNvPr>
          <p:cNvSpPr txBox="1">
            <a:spLocks noChangeAspect="1"/>
          </p:cNvSpPr>
          <p:nvPr/>
        </p:nvSpPr>
        <p:spPr>
          <a:xfrm>
            <a:off x="7538915"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Completed</a:t>
            </a:r>
            <a:endParaRPr lang="en-US" sz="1000" dirty="0">
              <a:cs typeface="Arial"/>
            </a:endParaRPr>
          </a:p>
        </p:txBody>
      </p:sp>
      <p:sp>
        <p:nvSpPr>
          <p:cNvPr id="15" name="Freeform 16">
            <a:extLst>
              <a:ext uri="{FF2B5EF4-FFF2-40B4-BE49-F238E27FC236}">
                <a16:creationId xmlns:a16="http://schemas.microsoft.com/office/drawing/2014/main" id="{FC5E47C7-2C0E-4940-9963-ED72771632EF}"/>
              </a:ext>
            </a:extLst>
          </p:cNvPr>
          <p:cNvSpPr txBox="1">
            <a:spLocks noChangeAspect="1"/>
          </p:cNvSpPr>
          <p:nvPr/>
        </p:nvSpPr>
        <p:spPr>
          <a:xfrm>
            <a:off x="9189693"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Verify / Close</a:t>
            </a:r>
            <a:endParaRPr lang="en-US" sz="1000" dirty="0">
              <a:cs typeface="Arial"/>
            </a:endParaRPr>
          </a:p>
        </p:txBody>
      </p:sp>
      <p:graphicFrame>
        <p:nvGraphicFramePr>
          <p:cNvPr id="16" name="Table 15">
            <a:extLst>
              <a:ext uri="{FF2B5EF4-FFF2-40B4-BE49-F238E27FC236}">
                <a16:creationId xmlns:a16="http://schemas.microsoft.com/office/drawing/2014/main" id="{0C91A1B9-546B-4330-9B99-C46A93197DF0}"/>
              </a:ext>
            </a:extLst>
          </p:cNvPr>
          <p:cNvGraphicFramePr>
            <a:graphicFrameLocks noGrp="1" noChangeAspect="1"/>
          </p:cNvGraphicFramePr>
          <p:nvPr>
            <p:extLst>
              <p:ext uri="{D42A27DB-BD31-4B8C-83A1-F6EECF244321}">
                <p14:modId xmlns:p14="http://schemas.microsoft.com/office/powerpoint/2010/main" val="2497990014"/>
              </p:ext>
            </p:extLst>
          </p:nvPr>
        </p:nvGraphicFramePr>
        <p:xfrm>
          <a:off x="1878763" y="2323794"/>
          <a:ext cx="8131510" cy="3222765"/>
        </p:xfrm>
        <a:graphic>
          <a:graphicData uri="http://schemas.openxmlformats.org/drawingml/2006/table">
            <a:tbl>
              <a:tblPr firstRow="1" bandRow="1">
                <a:tableStyleId>{B301B821-A1FF-4177-AEE7-76D212191A09}</a:tableStyleId>
              </a:tblPr>
              <a:tblGrid>
                <a:gridCol w="2845119">
                  <a:extLst>
                    <a:ext uri="{9D8B030D-6E8A-4147-A177-3AD203B41FA5}">
                      <a16:colId xmlns:a16="http://schemas.microsoft.com/office/drawing/2014/main" val="20000"/>
                    </a:ext>
                  </a:extLst>
                </a:gridCol>
                <a:gridCol w="5286391">
                  <a:extLst>
                    <a:ext uri="{9D8B030D-6E8A-4147-A177-3AD203B41FA5}">
                      <a16:colId xmlns:a16="http://schemas.microsoft.com/office/drawing/2014/main" val="20001"/>
                    </a:ext>
                  </a:extLst>
                </a:gridCol>
              </a:tblGrid>
              <a:tr h="475233">
                <a:tc>
                  <a:txBody>
                    <a:bodyPr/>
                    <a:lstStyle/>
                    <a:p>
                      <a:r>
                        <a:rPr lang="en-US" sz="1400" dirty="0"/>
                        <a:t>Status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Available Actions</a:t>
                      </a:r>
                    </a:p>
                  </a:txBody>
                  <a:tcPr/>
                </a:tc>
                <a:extLst>
                  <a:ext uri="{0D108BD9-81ED-4DB2-BD59-A6C34878D82A}">
                    <a16:rowId xmlns:a16="http://schemas.microsoft.com/office/drawing/2014/main" val="10000"/>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Awaiting Approval </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Approve/Reject</a:t>
                      </a:r>
                      <a:endParaRPr lang="en-US" sz="1100" b="0" i="0" dirty="0">
                        <a:latin typeface="HP Simplified"/>
                        <a:cs typeface="HP Simplified"/>
                      </a:endParaRPr>
                    </a:p>
                  </a:txBody>
                  <a:tcPr marL="121811" marR="239785" marT="121811" marB="0" anchor="ctr"/>
                </a:tc>
                <a:extLst>
                  <a:ext uri="{0D108BD9-81ED-4DB2-BD59-A6C34878D82A}">
                    <a16:rowId xmlns:a16="http://schemas.microsoft.com/office/drawing/2014/main" val="10001"/>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Open</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Acknowledged/WIP/Reject</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2"/>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Acknowledged</a:t>
                      </a:r>
                    </a:p>
                  </a:txBody>
                  <a:tcPr marL="121811" marR="0" marT="121811" marB="0" anchor="ctr"/>
                </a:tc>
                <a:tc>
                  <a:txBody>
                    <a:bodyPr/>
                    <a:lstStyle/>
                    <a:p>
                      <a:pPr algn="l">
                        <a:lnSpc>
                          <a:spcPct val="100000"/>
                        </a:lnSpc>
                      </a:pPr>
                      <a:r>
                        <a:rPr lang="en-US" sz="1100" dirty="0"/>
                        <a:t>WIP/Reject</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3"/>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WIP</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Completed/Reject</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4"/>
                  </a:ext>
                </a:extLst>
              </a:tr>
              <a:tr h="4910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Completed</a:t>
                      </a:r>
                      <a:endParaRPr lang="en-US" sz="1100" b="0" i="0" u="none" strike="noStrike" kern="1200" baseline="0" dirty="0">
                        <a:solidFill>
                          <a:srgbClr val="000000"/>
                        </a:solidFill>
                        <a:latin typeface="HP Simplified"/>
                        <a:ea typeface="+mn-ea"/>
                        <a:cs typeface="HP Simplified"/>
                      </a:endParaRPr>
                    </a:p>
                  </a:txBody>
                  <a:tcPr marL="121811" marR="0" marT="121811"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Verify/Close/Open/Awaiting</a:t>
                      </a:r>
                      <a:r>
                        <a:rPr lang="en-US" sz="1100" baseline="0" dirty="0"/>
                        <a:t> Approval</a:t>
                      </a:r>
                      <a:endParaRPr lang="en-US" sz="1100" b="0" dirty="0">
                        <a:solidFill>
                          <a:srgbClr val="000000"/>
                        </a:solidFill>
                      </a:endParaRPr>
                    </a:p>
                  </a:txBody>
                  <a:tcPr marL="121811" marR="239785" marT="121811" marB="0" anchor="ctr"/>
                </a:tc>
                <a:extLst>
                  <a:ext uri="{0D108BD9-81ED-4DB2-BD59-A6C34878D82A}">
                    <a16:rowId xmlns:a16="http://schemas.microsoft.com/office/drawing/2014/main" val="10005"/>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Verify/Close</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Open/Awaiting Approval</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51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p:txBody>
          <a:bodyPr numCol="2">
            <a:normAutofit/>
          </a:bodyPr>
          <a:lstStyle/>
          <a:p>
            <a:pPr marL="457200" lvl="1" indent="-171450"/>
            <a:r>
              <a:rPr lang="en-US" dirty="0">
                <a:solidFill>
                  <a:srgbClr val="315EAB"/>
                </a:solidFill>
              </a:rPr>
              <a:t>Introduction</a:t>
            </a:r>
          </a:p>
          <a:p>
            <a:pPr marL="457200" lvl="1" indent="-171450"/>
            <a:r>
              <a:rPr lang="en-US" dirty="0">
                <a:solidFill>
                  <a:srgbClr val="315EAB"/>
                </a:solidFill>
              </a:rPr>
              <a:t>Contact Information (Support Hours and Processes)</a:t>
            </a:r>
          </a:p>
          <a:p>
            <a:pPr marL="457200" lvl="1" indent="-171450"/>
            <a:r>
              <a:rPr lang="en-US" dirty="0">
                <a:solidFill>
                  <a:srgbClr val="315EAB"/>
                </a:solidFill>
              </a:rPr>
              <a:t>JRS Setup</a:t>
            </a:r>
          </a:p>
          <a:p>
            <a:pPr marL="457200" lvl="1" indent="-171450"/>
            <a:r>
              <a:rPr lang="en-US" dirty="0">
                <a:solidFill>
                  <a:srgbClr val="315EAB"/>
                </a:solidFill>
              </a:rPr>
              <a:t>Request JRS ID </a:t>
            </a:r>
          </a:p>
          <a:p>
            <a:pPr marL="457200" lvl="1" indent="-171450"/>
            <a:r>
              <a:rPr lang="en-US" dirty="0">
                <a:solidFill>
                  <a:srgbClr val="315EAB"/>
                </a:solidFill>
              </a:rPr>
              <a:t>JRS Access Level Definitions</a:t>
            </a:r>
          </a:p>
          <a:p>
            <a:pPr marL="457200" lvl="1" indent="-171450"/>
            <a:r>
              <a:rPr lang="en-US" dirty="0">
                <a:solidFill>
                  <a:srgbClr val="315EAB"/>
                </a:solidFill>
              </a:rPr>
              <a:t>Submit an Add, Change, Delete, Issue or Temp request</a:t>
            </a:r>
          </a:p>
          <a:p>
            <a:pPr marL="457200" lvl="1" indent="-171450"/>
            <a:r>
              <a:rPr lang="en-US" dirty="0">
                <a:solidFill>
                  <a:srgbClr val="315EAB"/>
                </a:solidFill>
              </a:rPr>
              <a:t>Locating a Request </a:t>
            </a:r>
          </a:p>
          <a:p>
            <a:pPr marL="457200" lvl="1" indent="-171450"/>
            <a:r>
              <a:rPr lang="en-US" dirty="0">
                <a:solidFill>
                  <a:srgbClr val="315EAB"/>
                </a:solidFill>
              </a:rPr>
              <a:t>Approving a Request</a:t>
            </a:r>
          </a:p>
          <a:p>
            <a:pPr marL="457200" lvl="1" indent="-171450"/>
            <a:r>
              <a:rPr lang="en-US" dirty="0">
                <a:solidFill>
                  <a:srgbClr val="315EAB"/>
                </a:solidFill>
              </a:rPr>
              <a:t>Status Flow Life Cycle</a:t>
            </a:r>
          </a:p>
          <a:p>
            <a:pPr marL="457200" lvl="1" indent="-171450"/>
            <a:r>
              <a:rPr lang="en-US" dirty="0">
                <a:solidFill>
                  <a:srgbClr val="315EAB"/>
                </a:solidFill>
              </a:rPr>
              <a:t>Other functions in JRS</a:t>
            </a:r>
          </a:p>
          <a:p>
            <a:pPr marL="457200" lvl="1" indent="-171450"/>
            <a:r>
              <a:rPr lang="en-US" dirty="0">
                <a:solidFill>
                  <a:srgbClr val="315EAB"/>
                </a:solidFill>
              </a:rPr>
              <a:t>Forgot your ID?</a:t>
            </a:r>
          </a:p>
          <a:p>
            <a:pPr marL="457200" lvl="1" indent="-171450"/>
            <a:r>
              <a:rPr lang="en-US" dirty="0">
                <a:solidFill>
                  <a:srgbClr val="315EAB"/>
                </a:solidFill>
              </a:rPr>
              <a:t>User preferences Section</a:t>
            </a:r>
          </a:p>
          <a:p>
            <a:pPr marL="457200" lvl="1" indent="-171450"/>
            <a:r>
              <a:rPr lang="en-US" dirty="0">
                <a:solidFill>
                  <a:srgbClr val="315EAB"/>
                </a:solidFill>
              </a:rPr>
              <a:t>Search Section</a:t>
            </a:r>
          </a:p>
          <a:p>
            <a:pPr marL="457200" lvl="1" indent="-171450"/>
            <a:r>
              <a:rPr lang="en-US" dirty="0">
                <a:solidFill>
                  <a:srgbClr val="315EAB"/>
                </a:solidFill>
              </a:rPr>
              <a:t>Security key symbol</a:t>
            </a:r>
          </a:p>
          <a:p>
            <a:pPr marL="457200" lvl="1" indent="-171450"/>
            <a:r>
              <a:rPr lang="en-US" dirty="0">
                <a:solidFill>
                  <a:srgbClr val="315EAB"/>
                </a:solidFill>
              </a:rPr>
              <a:t>Finding Group Owners</a:t>
            </a:r>
          </a:p>
          <a:p>
            <a:pPr marL="457200" lvl="1" indent="-171450"/>
            <a:r>
              <a:rPr lang="en-US" dirty="0">
                <a:solidFill>
                  <a:srgbClr val="315EAB"/>
                </a:solidFill>
              </a:rPr>
              <a:t>Disabled users and Denied users</a:t>
            </a:r>
          </a:p>
          <a:p>
            <a:pPr marL="457200" lvl="1" indent="-171450"/>
            <a:r>
              <a:rPr lang="en-US" dirty="0">
                <a:solidFill>
                  <a:srgbClr val="315EAB"/>
                </a:solidFill>
              </a:rPr>
              <a:t>Export to Excel</a:t>
            </a:r>
          </a:p>
          <a:p>
            <a:pPr marL="457200" lvl="1" indent="-171450"/>
            <a:r>
              <a:rPr lang="en-US" dirty="0">
                <a:solidFill>
                  <a:srgbClr val="315EAB"/>
                </a:solidFill>
              </a:rPr>
              <a:t>Filters Option</a:t>
            </a:r>
          </a:p>
          <a:p>
            <a:pPr marL="457200" lvl="1" indent="-171450"/>
            <a:r>
              <a:rPr lang="en-US" dirty="0">
                <a:solidFill>
                  <a:srgbClr val="315EAB"/>
                </a:solidFill>
              </a:rPr>
              <a:t>About Section </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982883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a:bodyPr>
          <a:lstStyle/>
          <a:p>
            <a:pPr marL="231775" lvl="1" indent="-231775" algn="just">
              <a:lnSpc>
                <a:spcPct val="100000"/>
              </a:lnSpc>
            </a:pPr>
            <a:r>
              <a:rPr lang="en-US" dirty="0">
                <a:solidFill>
                  <a:srgbClr val="315EAB"/>
                </a:solidFill>
              </a:rPr>
              <a:t>If a user experiences issues with the JRS password, this could be recovered from the system on the page </a:t>
            </a:r>
            <a:r>
              <a:rPr lang="en-US" dirty="0">
                <a:solidFill>
                  <a:srgbClr val="315EAB"/>
                </a:solidFill>
                <a:hlinkClick r:id="rId2"/>
              </a:rPr>
              <a:t>https://jrs.dcs-usps.com</a:t>
            </a:r>
            <a:r>
              <a:rPr lang="en-US" dirty="0">
                <a:solidFill>
                  <a:srgbClr val="315EAB"/>
                </a:solidFill>
              </a:rPr>
              <a:t> as long as email information is valid.</a:t>
            </a:r>
          </a:p>
          <a:p>
            <a:pPr marL="231775" lvl="1" indent="-231775" algn="just">
              <a:lnSpc>
                <a:spcPct val="100000"/>
              </a:lnSpc>
            </a:pPr>
            <a:endParaRPr lang="en-US" dirty="0">
              <a:solidFill>
                <a:srgbClr val="315EAB"/>
              </a:solidFill>
            </a:endParaRPr>
          </a:p>
          <a:p>
            <a:pPr algn="just">
              <a:buFont typeface="Arial" panose="020B0604020202020204" pitchFamily="34" charset="0"/>
              <a:buChar char="•"/>
            </a:pPr>
            <a:r>
              <a:rPr lang="en-US" sz="2000" dirty="0"/>
              <a:t>On right hand side, click on the “JRS ID/Password Recovery”</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0" indent="0">
              <a:buNone/>
            </a:pPr>
            <a:r>
              <a:rPr lang="en-US" sz="2000" dirty="0"/>
              <a:t>Note: The JRS user password </a:t>
            </a:r>
            <a:r>
              <a:rPr lang="en-US" sz="2000" u="sng" dirty="0"/>
              <a:t>never expires.</a:t>
            </a:r>
          </a:p>
          <a:p>
            <a:pPr marL="0" indent="0" algn="just">
              <a:buNone/>
            </a:pPr>
            <a:endParaRPr lang="en-US" sz="1800"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a:t>Forgot JRS ID/Password?</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141493" y="1472638"/>
            <a:ext cx="5336274"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4" name="Content Placeholder 12">
            <a:extLst>
              <a:ext uri="{FF2B5EF4-FFF2-40B4-BE49-F238E27FC236}">
                <a16:creationId xmlns:a16="http://schemas.microsoft.com/office/drawing/2014/main" id="{ABFBBF8B-F238-4CC0-A808-FDBD3DD95F18}"/>
              </a:ext>
            </a:extLst>
          </p:cNvPr>
          <p:cNvPicPr>
            <a:picLocks noChangeAspect="1"/>
          </p:cNvPicPr>
          <p:nvPr/>
        </p:nvPicPr>
        <p:blipFill>
          <a:blip r:embed="rId3"/>
          <a:stretch>
            <a:fillRect/>
          </a:stretch>
        </p:blipFill>
        <p:spPr>
          <a:xfrm>
            <a:off x="6861097" y="3684897"/>
            <a:ext cx="3952952" cy="649982"/>
          </a:xfrm>
          <a:prstGeom prst="rect">
            <a:avLst/>
          </a:prstGeom>
        </p:spPr>
      </p:pic>
    </p:spTree>
    <p:extLst>
      <p:ext uri="{BB962C8B-B14F-4D97-AF65-F5344CB8AC3E}">
        <p14:creationId xmlns:p14="http://schemas.microsoft.com/office/powerpoint/2010/main" val="813037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a:bodyPr>
          <a:lstStyle/>
          <a:p>
            <a:pPr algn="just">
              <a:buFont typeface="Arial" panose="020B0604020202020204" pitchFamily="34" charset="0"/>
              <a:buChar char="•"/>
            </a:pPr>
            <a:r>
              <a:rPr lang="en-US" sz="2000" dirty="0"/>
              <a:t>The system will display a box to enter email address related to JRS ID.</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Click on Confirm.</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JRS will send an email with details about JRS ID to the email defined to JRS ID.</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If you do not receive an email, please contact system administration </a:t>
            </a:r>
            <a:r>
              <a:rPr lang="en-US" sz="2000" dirty="0">
                <a:ea typeface="+mn-lt"/>
                <a:cs typeface="+mn-lt"/>
                <a:hlinkClick r:id="rId2"/>
              </a:rPr>
              <a:t>jrs-support@uspsector.com</a:t>
            </a:r>
            <a:r>
              <a:rPr lang="en-US" sz="2000" dirty="0">
                <a:ea typeface="+mn-lt"/>
                <a:cs typeface="+mn-lt"/>
              </a:rPr>
              <a:t>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0" indent="0">
              <a:buNone/>
            </a:pPr>
            <a:r>
              <a:rPr lang="en-US" sz="2000" dirty="0"/>
              <a:t>Note: The JRS user password </a:t>
            </a:r>
            <a:r>
              <a:rPr lang="en-US" sz="2000" u="sng" dirty="0"/>
              <a:t>never expires</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a:t>Forgot JRS ID/Password?</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141493" y="1472638"/>
            <a:ext cx="5336274"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8" name="Picture 9">
            <a:extLst>
              <a:ext uri="{FF2B5EF4-FFF2-40B4-BE49-F238E27FC236}">
                <a16:creationId xmlns:a16="http://schemas.microsoft.com/office/drawing/2014/main" id="{1B0D4415-9815-4FE2-AE05-5038F255EE62}"/>
              </a:ext>
            </a:extLst>
          </p:cNvPr>
          <p:cNvPicPr>
            <a:picLocks noChangeAspect="1"/>
          </p:cNvPicPr>
          <p:nvPr/>
        </p:nvPicPr>
        <p:blipFill>
          <a:blip r:embed="rId3"/>
          <a:stretch>
            <a:fillRect/>
          </a:stretch>
        </p:blipFill>
        <p:spPr>
          <a:xfrm>
            <a:off x="6291663" y="2513832"/>
            <a:ext cx="5178934" cy="2140055"/>
          </a:xfrm>
          <a:prstGeom prst="rect">
            <a:avLst/>
          </a:prstGeom>
        </p:spPr>
      </p:pic>
    </p:spTree>
    <p:extLst>
      <p:ext uri="{BB962C8B-B14F-4D97-AF65-F5344CB8AC3E}">
        <p14:creationId xmlns:p14="http://schemas.microsoft.com/office/powerpoint/2010/main" val="584376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6332364" cy="4651069"/>
          </a:xfrm>
        </p:spPr>
        <p:txBody>
          <a:bodyPr numCol="1">
            <a:normAutofit fontScale="62500" lnSpcReduction="20000"/>
          </a:bodyPr>
          <a:lstStyle/>
          <a:p>
            <a:pPr algn="just">
              <a:buFont typeface="Arial" panose="020B0604020202020204" pitchFamily="34" charset="0"/>
              <a:buChar char="•"/>
            </a:pPr>
            <a:r>
              <a:rPr lang="en-US" sz="3200" dirty="0"/>
              <a:t>To update or view personal preferences within JRS, select the “User Preferences” option on the main menu.  Click on topic to update/view.</a:t>
            </a:r>
            <a:endParaRPr lang="en-US" sz="3200" dirty="0">
              <a:solidFill>
                <a:srgbClr val="00A982"/>
              </a:solidFill>
            </a:endParaRPr>
          </a:p>
          <a:p>
            <a:pPr algn="just">
              <a:spcBef>
                <a:spcPts val="600"/>
              </a:spcBef>
              <a:buFont typeface="Arial" panose="020B0604020202020204" pitchFamily="34" charset="0"/>
              <a:buChar char="•"/>
            </a:pPr>
            <a:r>
              <a:rPr lang="en-US" sz="3200" dirty="0"/>
              <a:t>Users may change the following fields:</a:t>
            </a:r>
          </a:p>
          <a:p>
            <a:pPr marL="347345" lvl="1" algn="just">
              <a:buFont typeface="Wingdings" panose="020B0604020202020204" pitchFamily="34" charset="0"/>
              <a:buChar char="Ø"/>
            </a:pPr>
            <a:r>
              <a:rPr lang="en-US" sz="2600" dirty="0"/>
              <a:t>Update Personal Information</a:t>
            </a:r>
            <a:endParaRPr lang="en-US" sz="2600" dirty="0">
              <a:cs typeface="Arial"/>
            </a:endParaRPr>
          </a:p>
          <a:p>
            <a:pPr marL="747395" lvl="4" algn="just"/>
            <a:r>
              <a:rPr lang="en-US" sz="2600" dirty="0"/>
              <a:t>Name, Email, Phone</a:t>
            </a:r>
            <a:endParaRPr lang="en-US" sz="2600" dirty="0">
              <a:cs typeface="Arial"/>
            </a:endParaRPr>
          </a:p>
          <a:p>
            <a:pPr marL="347345" lvl="1" algn="just">
              <a:buFont typeface="Wingdings" panose="020B0604020202020204" pitchFamily="34" charset="0"/>
              <a:buChar char="Ø"/>
            </a:pPr>
            <a:r>
              <a:rPr lang="en-US" sz="2600" dirty="0"/>
              <a:t>Change my Password</a:t>
            </a:r>
            <a:endParaRPr lang="en-US" sz="2600" dirty="0">
              <a:cs typeface="Arial"/>
            </a:endParaRPr>
          </a:p>
          <a:p>
            <a:pPr marL="347345" lvl="1" algn="just">
              <a:buFont typeface="Wingdings" panose="020B0604020202020204" pitchFamily="34" charset="0"/>
              <a:buChar char="Ø"/>
            </a:pPr>
            <a:r>
              <a:rPr lang="en-US" sz="2600" dirty="0"/>
              <a:t>Add New Default PSSR</a:t>
            </a:r>
            <a:endParaRPr lang="en-US" sz="2600" dirty="0">
              <a:cs typeface="Arial"/>
            </a:endParaRPr>
          </a:p>
          <a:p>
            <a:pPr algn="just">
              <a:spcBef>
                <a:spcPts val="600"/>
              </a:spcBef>
              <a:buFont typeface="Arial" panose="020B0604020202020204" pitchFamily="34" charset="0"/>
              <a:buChar char="•"/>
            </a:pPr>
            <a:r>
              <a:rPr lang="en-US" sz="3200" dirty="0"/>
              <a:t>Also able to view:</a:t>
            </a:r>
          </a:p>
          <a:p>
            <a:pPr marL="347345" lvl="1" algn="just">
              <a:buFont typeface="Wingdings" panose="020B0604020202020204" pitchFamily="34" charset="0"/>
              <a:buChar char="Ø"/>
            </a:pPr>
            <a:r>
              <a:rPr lang="en-US" sz="2600" dirty="0"/>
              <a:t>Scheduling tools assigned to JRS ID.</a:t>
            </a:r>
            <a:endParaRPr lang="en-US" sz="2600" dirty="0">
              <a:cs typeface="Arial"/>
            </a:endParaRPr>
          </a:p>
          <a:p>
            <a:pPr marL="347345" lvl="1" algn="just">
              <a:buFont typeface="Wingdings" panose="020B0604020202020204" pitchFamily="34" charset="0"/>
              <a:buChar char="Ø"/>
            </a:pPr>
            <a:r>
              <a:rPr lang="en-US" sz="2600" dirty="0"/>
              <a:t>PSSR define to JRS ID.</a:t>
            </a:r>
            <a:endParaRPr lang="en-US" sz="2600" dirty="0">
              <a:cs typeface="Arial"/>
            </a:endParaRPr>
          </a:p>
          <a:p>
            <a:pPr marL="347345" lvl="1" algn="just">
              <a:buFont typeface="Wingdings" panose="020B0604020202020204" pitchFamily="34" charset="0"/>
              <a:buChar char="Ø"/>
            </a:pPr>
            <a:r>
              <a:rPr lang="en-US" sz="2600" dirty="0"/>
              <a:t>Access Levels for JRS ID.</a:t>
            </a:r>
            <a:endParaRPr lang="en-US" sz="2600" dirty="0">
              <a:cs typeface="Arial"/>
            </a:endParaRPr>
          </a:p>
          <a:p>
            <a:pPr algn="just"/>
            <a:endParaRPr lang="pt-BR" dirty="0"/>
          </a:p>
          <a:p>
            <a:pPr algn="just">
              <a:buFont typeface="Arial" panose="020B0604020202020204" pitchFamily="34" charset="0"/>
              <a:buChar char="•"/>
            </a:pPr>
            <a:r>
              <a:rPr lang="en-US" sz="3200" dirty="0"/>
              <a:t>PSSR is the default views for requests in Permanent and Temporary queues. Automatically created from company definition. If adding additional company/subgroup to JRS ID, PSSR may need to be updated. It indicates the scheduling group responsible for requests created.</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a:t>User Preferences Section</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848475" y="1472638"/>
            <a:ext cx="4629292"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1" name="Content Placeholder 12">
            <a:extLst>
              <a:ext uri="{FF2B5EF4-FFF2-40B4-BE49-F238E27FC236}">
                <a16:creationId xmlns:a16="http://schemas.microsoft.com/office/drawing/2014/main" id="{CB8C7170-2413-4993-B437-BD69503BE6F5}"/>
              </a:ext>
            </a:extLst>
          </p:cNvPr>
          <p:cNvPicPr>
            <a:picLocks noChangeAspect="1"/>
          </p:cNvPicPr>
          <p:nvPr/>
        </p:nvPicPr>
        <p:blipFill>
          <a:blip r:embed="rId2"/>
          <a:stretch>
            <a:fillRect/>
          </a:stretch>
        </p:blipFill>
        <p:spPr>
          <a:xfrm>
            <a:off x="6848475" y="1978925"/>
            <a:ext cx="4659550" cy="2761008"/>
          </a:xfrm>
          <a:prstGeom prst="rect">
            <a:avLst/>
          </a:prstGeom>
        </p:spPr>
      </p:pic>
    </p:spTree>
    <p:extLst>
      <p:ext uri="{BB962C8B-B14F-4D97-AF65-F5344CB8AC3E}">
        <p14:creationId xmlns:p14="http://schemas.microsoft.com/office/powerpoint/2010/main" val="2465238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fontScale="85000" lnSpcReduction="20000"/>
          </a:bodyPr>
          <a:lstStyle/>
          <a:p>
            <a:pPr algn="just">
              <a:buFont typeface="Arial" panose="020B0604020202020204" pitchFamily="34" charset="0"/>
              <a:buChar char="•"/>
            </a:pPr>
            <a:r>
              <a:rPr lang="en-US" dirty="0"/>
              <a:t>On the main menu the user could find a Search section where a search can be performed by multiple fields.</a:t>
            </a:r>
          </a:p>
          <a:p>
            <a:pPr algn="just">
              <a:buFont typeface="Arial" panose="020B0604020202020204" pitchFamily="34" charset="0"/>
              <a:buChar char="•"/>
            </a:pPr>
            <a:endParaRPr lang="en-US" dirty="0"/>
          </a:p>
          <a:p>
            <a:pPr lvl="1" algn="just">
              <a:buFont typeface="Wingdings" panose="05000000000000000000" pitchFamily="2" charset="2"/>
              <a:buChar char="Ø"/>
            </a:pPr>
            <a:r>
              <a:rPr lang="en-US" sz="2100" dirty="0"/>
              <a:t>Date verified closed (start and end dates)</a:t>
            </a:r>
          </a:p>
          <a:p>
            <a:pPr lvl="1" algn="just">
              <a:buFont typeface="Wingdings" panose="05000000000000000000" pitchFamily="2" charset="2"/>
              <a:buChar char="Ø"/>
            </a:pPr>
            <a:r>
              <a:rPr lang="en-US" sz="2100" dirty="0"/>
              <a:t>Effective Date (start and end dates)</a:t>
            </a:r>
          </a:p>
          <a:p>
            <a:pPr lvl="1" algn="just">
              <a:buFont typeface="Wingdings" panose="05000000000000000000" pitchFamily="2" charset="2"/>
              <a:buChar char="Ø"/>
            </a:pPr>
            <a:r>
              <a:rPr lang="en-US" sz="2100" dirty="0"/>
              <a:t>Request Number (Req.ID)</a:t>
            </a:r>
          </a:p>
          <a:p>
            <a:pPr lvl="1" algn="just">
              <a:buFont typeface="Wingdings" panose="05000000000000000000" pitchFamily="2" charset="2"/>
              <a:buChar char="Ø"/>
            </a:pPr>
            <a:r>
              <a:rPr lang="en-US" sz="2100" dirty="0"/>
              <a:t>Request Status</a:t>
            </a:r>
          </a:p>
          <a:p>
            <a:pPr lvl="1" algn="just">
              <a:buFont typeface="Wingdings" panose="05000000000000000000" pitchFamily="2" charset="2"/>
              <a:buChar char="Ø"/>
            </a:pPr>
            <a:r>
              <a:rPr lang="en-US" sz="2100" dirty="0"/>
              <a:t>Request Type</a:t>
            </a:r>
          </a:p>
          <a:p>
            <a:pPr lvl="1" algn="just">
              <a:buFont typeface="Wingdings" panose="05000000000000000000" pitchFamily="2" charset="2"/>
              <a:buChar char="Ø"/>
            </a:pPr>
            <a:r>
              <a:rPr lang="en-US" sz="2100" dirty="0"/>
              <a:t>Scheduling tool</a:t>
            </a:r>
          </a:p>
          <a:p>
            <a:pPr lvl="1" algn="just">
              <a:buFont typeface="Wingdings" panose="05000000000000000000" pitchFamily="2" charset="2"/>
              <a:buChar char="Ø"/>
            </a:pPr>
            <a:r>
              <a:rPr lang="en-US" sz="2100" dirty="0"/>
              <a:t>Company JRS ID is defined to</a:t>
            </a:r>
          </a:p>
          <a:p>
            <a:pPr lvl="1" algn="just">
              <a:buFont typeface="Wingdings" panose="05000000000000000000" pitchFamily="2" charset="2"/>
              <a:buChar char="Ø"/>
            </a:pPr>
            <a:r>
              <a:rPr lang="en-US" sz="2100" dirty="0"/>
              <a:t>Subgroup JRS ID is defined to</a:t>
            </a:r>
          </a:p>
          <a:p>
            <a:pPr lvl="1" algn="just">
              <a:buFont typeface="Wingdings" panose="05000000000000000000" pitchFamily="2" charset="2"/>
              <a:buChar char="Ø"/>
            </a:pPr>
            <a:r>
              <a:rPr lang="en-US" sz="2100" dirty="0"/>
              <a:t>Customer authorization ID</a:t>
            </a:r>
          </a:p>
          <a:p>
            <a:pPr lvl="1" algn="just">
              <a:buFont typeface="Wingdings" panose="05000000000000000000" pitchFamily="2" charset="2"/>
              <a:buChar char="Ø"/>
            </a:pPr>
            <a:r>
              <a:rPr lang="en-US" sz="2100" dirty="0"/>
              <a:t>Etc. </a:t>
            </a:r>
          </a:p>
          <a:p>
            <a:pPr algn="just">
              <a:buFont typeface="Arial" panose="020B0604020202020204" pitchFamily="34" charset="0"/>
              <a:buChar char="•"/>
            </a:pPr>
            <a:endParaRPr lang="en-US" dirty="0"/>
          </a:p>
          <a:p>
            <a:pPr marL="0" indent="0" algn="just">
              <a:buNone/>
            </a:pPr>
            <a:r>
              <a:rPr lang="en-US" dirty="0"/>
              <a:t>Note: If no parameter is selected search will only look 3 years back from current date.</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smtClean="0"/>
              <a:t>Search Section</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141493" y="1472638"/>
            <a:ext cx="5336274"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8" name="Content Placeholder 11">
            <a:extLst>
              <a:ext uri="{FF2B5EF4-FFF2-40B4-BE49-F238E27FC236}">
                <a16:creationId xmlns:a16="http://schemas.microsoft.com/office/drawing/2014/main" id="{C5839672-0F6A-474B-87DD-96941838D7FB}"/>
              </a:ext>
            </a:extLst>
          </p:cNvPr>
          <p:cNvPicPr>
            <a:picLocks noChangeAspect="1"/>
          </p:cNvPicPr>
          <p:nvPr/>
        </p:nvPicPr>
        <p:blipFill>
          <a:blip r:embed="rId2"/>
          <a:stretch>
            <a:fillRect/>
          </a:stretch>
        </p:blipFill>
        <p:spPr>
          <a:xfrm>
            <a:off x="6869918" y="1596613"/>
            <a:ext cx="3879421" cy="4198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3794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379199" cy="806536"/>
          </a:xfrm>
        </p:spPr>
        <p:txBody>
          <a:bodyPr numCol="1">
            <a:normAutofit/>
          </a:bodyPr>
          <a:lstStyle/>
          <a:p>
            <a:pPr algn="just">
              <a:buFont typeface="Arial" panose="020B0604020202020204" pitchFamily="34" charset="0"/>
              <a:buChar char="•"/>
            </a:pPr>
            <a:r>
              <a:rPr lang="en-US" sz="2000" dirty="0"/>
              <a:t>Select the “key” image under the welcome message to see what subgroups and access levels are assigned to the JRS ID.   Click on the security key again to get rid of the display.</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smtClean="0"/>
              <a:t>Search Section</a:t>
            </a:r>
            <a:endParaRPr lang="en-US" sz="1800" dirty="0"/>
          </a:p>
        </p:txBody>
      </p:sp>
      <p:pic>
        <p:nvPicPr>
          <p:cNvPr id="11" name="Picture 9">
            <a:extLst>
              <a:ext uri="{FF2B5EF4-FFF2-40B4-BE49-F238E27FC236}">
                <a16:creationId xmlns:a16="http://schemas.microsoft.com/office/drawing/2014/main" id="{B25D36A5-3DC3-4AD7-B3A6-CB223D4AA581}"/>
              </a:ext>
            </a:extLst>
          </p:cNvPr>
          <p:cNvPicPr>
            <a:picLocks noChangeAspect="1"/>
          </p:cNvPicPr>
          <p:nvPr/>
        </p:nvPicPr>
        <p:blipFill>
          <a:blip r:embed="rId2"/>
          <a:stretch>
            <a:fillRect/>
          </a:stretch>
        </p:blipFill>
        <p:spPr>
          <a:xfrm>
            <a:off x="526345" y="2735088"/>
            <a:ext cx="11247476" cy="1577604"/>
          </a:xfrm>
          <a:prstGeom prst="rect">
            <a:avLst/>
          </a:prstGeom>
        </p:spPr>
      </p:pic>
    </p:spTree>
    <p:extLst>
      <p:ext uri="{BB962C8B-B14F-4D97-AF65-F5344CB8AC3E}">
        <p14:creationId xmlns:p14="http://schemas.microsoft.com/office/powerpoint/2010/main" val="3105345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379199" cy="806536"/>
          </a:xfrm>
        </p:spPr>
        <p:txBody>
          <a:bodyPr numCol="1">
            <a:normAutofit/>
          </a:bodyPr>
          <a:lstStyle/>
          <a:p>
            <a:pPr marL="342900" lvl="2" indent="-342900" algn="just">
              <a:buSzPct val="100000"/>
            </a:pPr>
            <a:r>
              <a:rPr lang="en-US" sz="2000" dirty="0">
                <a:solidFill>
                  <a:srgbClr val="315EAB"/>
                </a:solidFill>
              </a:rPr>
              <a:t>If a group owner for a company/group is needed (or want to know), select Group Owners from the main menu.  Select Company/group of request, the result will display a list of Group Owners </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smtClean="0"/>
              <a:t>Finding Group Owners</a:t>
            </a:r>
            <a:endParaRPr lang="en-US" sz="1800" dirty="0"/>
          </a:p>
        </p:txBody>
      </p:sp>
      <p:pic>
        <p:nvPicPr>
          <p:cNvPr id="5" name="Picture 4">
            <a:extLst>
              <a:ext uri="{FF2B5EF4-FFF2-40B4-BE49-F238E27FC236}">
                <a16:creationId xmlns:a16="http://schemas.microsoft.com/office/drawing/2014/main" id="{5E91887C-D39E-44C0-80CC-0EE23B30C82A}"/>
              </a:ext>
            </a:extLst>
          </p:cNvPr>
          <p:cNvPicPr>
            <a:picLocks noChangeAspect="1"/>
          </p:cNvPicPr>
          <p:nvPr/>
        </p:nvPicPr>
        <p:blipFill>
          <a:blip r:embed="rId2"/>
          <a:stretch>
            <a:fillRect/>
          </a:stretch>
        </p:blipFill>
        <p:spPr>
          <a:xfrm>
            <a:off x="896583" y="2757910"/>
            <a:ext cx="10333339" cy="2851321"/>
          </a:xfrm>
          <a:prstGeom prst="rect">
            <a:avLst/>
          </a:prstGeom>
        </p:spPr>
      </p:pic>
    </p:spTree>
    <p:extLst>
      <p:ext uri="{BB962C8B-B14F-4D97-AF65-F5344CB8AC3E}">
        <p14:creationId xmlns:p14="http://schemas.microsoft.com/office/powerpoint/2010/main" val="179513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6399" y="1472639"/>
            <a:ext cx="11374611" cy="1070535"/>
          </a:xfrm>
        </p:spPr>
        <p:txBody>
          <a:bodyPr numCol="1">
            <a:noAutofit/>
          </a:bodyPr>
          <a:lstStyle/>
          <a:p>
            <a:pPr marL="285750" lvl="2" indent="-285750" algn="just">
              <a:buSzPct val="100000"/>
            </a:pPr>
            <a:r>
              <a:rPr lang="en-US" sz="2000" dirty="0">
                <a:solidFill>
                  <a:srgbClr val="315EAB"/>
                </a:solidFill>
              </a:rPr>
              <a:t>All Group Owners </a:t>
            </a:r>
            <a:r>
              <a:rPr lang="en-US" sz="2000" dirty="0" smtClean="0">
                <a:solidFill>
                  <a:srgbClr val="315EAB"/>
                </a:solidFill>
              </a:rPr>
              <a:t>have access to user </a:t>
            </a:r>
            <a:r>
              <a:rPr lang="en-US" sz="2000" dirty="0">
                <a:solidFill>
                  <a:srgbClr val="315EAB"/>
                </a:solidFill>
              </a:rPr>
              <a:t>history for </a:t>
            </a:r>
            <a:r>
              <a:rPr lang="en-US" sz="2000" b="1" dirty="0">
                <a:solidFill>
                  <a:srgbClr val="315EAB"/>
                </a:solidFill>
              </a:rPr>
              <a:t>Disabled users </a:t>
            </a:r>
            <a:r>
              <a:rPr lang="en-US" sz="2000" dirty="0">
                <a:solidFill>
                  <a:srgbClr val="315EAB"/>
                </a:solidFill>
              </a:rPr>
              <a:t>and </a:t>
            </a:r>
            <a:r>
              <a:rPr lang="en-US" sz="2000" b="1" dirty="0">
                <a:solidFill>
                  <a:srgbClr val="315EAB"/>
                </a:solidFill>
              </a:rPr>
              <a:t>Denied users </a:t>
            </a:r>
            <a:r>
              <a:rPr lang="en-US" sz="2000" dirty="0">
                <a:solidFill>
                  <a:srgbClr val="315EAB"/>
                </a:solidFill>
              </a:rPr>
              <a:t>on Group Owners page.</a:t>
            </a:r>
          </a:p>
          <a:p>
            <a:pPr marL="285750" lvl="2" indent="-285750" algn="just">
              <a:buSzPct val="100000"/>
            </a:pPr>
            <a:r>
              <a:rPr lang="en-US" sz="2000" dirty="0">
                <a:solidFill>
                  <a:srgbClr val="315EAB"/>
                </a:solidFill>
              </a:rPr>
              <a:t>Below </a:t>
            </a:r>
            <a:r>
              <a:rPr lang="en-US" sz="2000" dirty="0">
                <a:solidFill>
                  <a:srgbClr val="315EAB"/>
                </a:solidFill>
              </a:rPr>
              <a:t>the Group </a:t>
            </a:r>
            <a:r>
              <a:rPr lang="en-US" sz="2000" dirty="0">
                <a:solidFill>
                  <a:srgbClr val="315EAB"/>
                </a:solidFill>
              </a:rPr>
              <a:t>Owners List </a:t>
            </a:r>
            <a:r>
              <a:rPr lang="en-US" sz="2000" dirty="0">
                <a:solidFill>
                  <a:srgbClr val="315EAB"/>
                </a:solidFill>
              </a:rPr>
              <a:t>are </a:t>
            </a:r>
            <a:r>
              <a:rPr lang="en-US" sz="2000" dirty="0">
                <a:solidFill>
                  <a:srgbClr val="315EAB"/>
                </a:solidFill>
              </a:rPr>
              <a:t>two </a:t>
            </a:r>
            <a:r>
              <a:rPr lang="en-US" sz="2000" dirty="0">
                <a:solidFill>
                  <a:srgbClr val="315EAB"/>
                </a:solidFill>
              </a:rPr>
              <a:t>drop downs with the user history </a:t>
            </a:r>
            <a:r>
              <a:rPr lang="en-US" sz="2000" dirty="0">
                <a:solidFill>
                  <a:srgbClr val="315EAB"/>
                </a:solidFill>
              </a:rPr>
              <a:t>information.</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smtClean="0"/>
              <a:t>Disabled Users and Denied Users</a:t>
            </a:r>
            <a:endParaRPr lang="en-US" sz="1800" dirty="0"/>
          </a:p>
        </p:txBody>
      </p:sp>
      <p:pic>
        <p:nvPicPr>
          <p:cNvPr id="6" name="Picture 5">
            <a:extLst>
              <a:ext uri="{FF2B5EF4-FFF2-40B4-BE49-F238E27FC236}">
                <a16:creationId xmlns:a16="http://schemas.microsoft.com/office/drawing/2014/main" id="{440BBCAF-14A6-460E-8A47-D5A89C7C2C45}"/>
              </a:ext>
            </a:extLst>
          </p:cNvPr>
          <p:cNvPicPr>
            <a:picLocks noChangeAspect="1"/>
          </p:cNvPicPr>
          <p:nvPr/>
        </p:nvPicPr>
        <p:blipFill>
          <a:blip r:embed="rId2"/>
          <a:stretch>
            <a:fillRect/>
          </a:stretch>
        </p:blipFill>
        <p:spPr>
          <a:xfrm>
            <a:off x="1255594" y="3218924"/>
            <a:ext cx="8706244" cy="331887"/>
          </a:xfrm>
          <a:prstGeom prst="rect">
            <a:avLst/>
          </a:prstGeom>
        </p:spPr>
      </p:pic>
      <p:pic>
        <p:nvPicPr>
          <p:cNvPr id="7" name="Picture 6">
            <a:extLst>
              <a:ext uri="{FF2B5EF4-FFF2-40B4-BE49-F238E27FC236}">
                <a16:creationId xmlns:a16="http://schemas.microsoft.com/office/drawing/2014/main" id="{E0EB0593-DEC6-4655-B971-652B61F7C662}"/>
              </a:ext>
            </a:extLst>
          </p:cNvPr>
          <p:cNvPicPr>
            <a:picLocks noChangeAspect="1"/>
          </p:cNvPicPr>
          <p:nvPr/>
        </p:nvPicPr>
        <p:blipFill>
          <a:blip r:embed="rId3"/>
          <a:stretch>
            <a:fillRect/>
          </a:stretch>
        </p:blipFill>
        <p:spPr>
          <a:xfrm>
            <a:off x="1255594" y="4276679"/>
            <a:ext cx="8706254" cy="516103"/>
          </a:xfrm>
          <a:prstGeom prst="rect">
            <a:avLst/>
          </a:prstGeom>
        </p:spPr>
      </p:pic>
    </p:spTree>
    <p:extLst>
      <p:ext uri="{BB962C8B-B14F-4D97-AF65-F5344CB8AC3E}">
        <p14:creationId xmlns:p14="http://schemas.microsoft.com/office/powerpoint/2010/main" val="3297209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2" y="1401437"/>
            <a:ext cx="4688803" cy="4600614"/>
          </a:xfrm>
        </p:spPr>
        <p:txBody>
          <a:bodyPr numCol="1">
            <a:normAutofit/>
          </a:bodyPr>
          <a:lstStyle/>
          <a:p>
            <a:pPr marL="342900" lvl="2" indent="-342900" algn="just">
              <a:buSzPct val="100000"/>
              <a:buFont typeface="+mj-lt"/>
              <a:buAutoNum type="alphaUcPeriod"/>
            </a:pPr>
            <a:r>
              <a:rPr lang="en-US" sz="2000" dirty="0" smtClean="0">
                <a:solidFill>
                  <a:srgbClr val="315EAB"/>
                </a:solidFill>
              </a:rPr>
              <a:t>When </a:t>
            </a:r>
            <a:r>
              <a:rPr lang="en-US" sz="2000" dirty="0">
                <a:solidFill>
                  <a:srgbClr val="315EAB"/>
                </a:solidFill>
              </a:rPr>
              <a:t>viewing requests in the Permanent, Temporary, Awaiting Approval queues, or  after a search is performed, the user can export information to an excel spreadsheet.</a:t>
            </a:r>
          </a:p>
          <a:p>
            <a:pPr marL="342900" lvl="2" indent="-342900" algn="just">
              <a:buSzPct val="100000"/>
              <a:buFont typeface="+mj-lt"/>
              <a:buAutoNum type="alphaUcPeriod"/>
            </a:pPr>
            <a:endParaRPr lang="en-US" sz="2000" dirty="0">
              <a:solidFill>
                <a:srgbClr val="315EAB"/>
              </a:solidFill>
            </a:endParaRPr>
          </a:p>
          <a:p>
            <a:pPr marL="342900" lvl="2" indent="-342900" algn="just">
              <a:buSzPct val="100000"/>
              <a:buFont typeface="+mj-lt"/>
              <a:buAutoNum type="alphaUcPeriod"/>
            </a:pPr>
            <a:r>
              <a:rPr lang="en-US" sz="2000" dirty="0" smtClean="0">
                <a:solidFill>
                  <a:srgbClr val="315EAB"/>
                </a:solidFill>
              </a:rPr>
              <a:t>Group </a:t>
            </a:r>
            <a:r>
              <a:rPr lang="en-US" sz="2000" dirty="0">
                <a:solidFill>
                  <a:srgbClr val="315EAB"/>
                </a:solidFill>
              </a:rPr>
              <a:t>Owners can export list of individuals to Excel spreadsheet when in the View Users Screen.</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smtClean="0"/>
              <a:t> Export to Excel</a:t>
            </a:r>
            <a:endParaRPr lang="en-US" sz="1800" dirty="0"/>
          </a:p>
        </p:txBody>
      </p:sp>
      <p:grpSp>
        <p:nvGrpSpPr>
          <p:cNvPr id="8" name="Group 7">
            <a:extLst>
              <a:ext uri="{FF2B5EF4-FFF2-40B4-BE49-F238E27FC236}">
                <a16:creationId xmlns:a16="http://schemas.microsoft.com/office/drawing/2014/main" id="{2EFBA830-D79B-7944-B7E2-74523A1B2593}"/>
              </a:ext>
            </a:extLst>
          </p:cNvPr>
          <p:cNvGrpSpPr>
            <a:grpSpLocks noChangeAspect="1"/>
          </p:cNvGrpSpPr>
          <p:nvPr/>
        </p:nvGrpSpPr>
        <p:grpSpPr>
          <a:xfrm>
            <a:off x="5315417" y="1130288"/>
            <a:ext cx="6285180" cy="342895"/>
            <a:chOff x="4708525" y="1200150"/>
            <a:chExt cx="4070350" cy="274320"/>
          </a:xfrm>
        </p:grpSpPr>
        <p:sp>
          <p:nvSpPr>
            <p:cNvPr id="9" name="TextBox 8">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0" name="Straight Connector 9">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1" name="Content Placeholder 12">
            <a:extLst>
              <a:ext uri="{FF2B5EF4-FFF2-40B4-BE49-F238E27FC236}">
                <a16:creationId xmlns:a16="http://schemas.microsoft.com/office/drawing/2014/main" id="{C672AEFF-A127-4D73-9ED7-675EBD85AE8C}"/>
              </a:ext>
            </a:extLst>
          </p:cNvPr>
          <p:cNvPicPr>
            <a:picLocks noChangeAspect="1"/>
          </p:cNvPicPr>
          <p:nvPr/>
        </p:nvPicPr>
        <p:blipFill>
          <a:blip r:embed="rId2"/>
          <a:stretch>
            <a:fillRect/>
          </a:stretch>
        </p:blipFill>
        <p:spPr>
          <a:xfrm>
            <a:off x="5347167" y="1401437"/>
            <a:ext cx="6091780" cy="1410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1D414EF-04D7-4CD9-9190-9359037A3167}"/>
              </a:ext>
            </a:extLst>
          </p:cNvPr>
          <p:cNvPicPr>
            <a:picLocks noChangeAspect="1"/>
          </p:cNvPicPr>
          <p:nvPr/>
        </p:nvPicPr>
        <p:blipFill>
          <a:blip r:embed="rId3"/>
          <a:stretch>
            <a:fillRect/>
          </a:stretch>
        </p:blipFill>
        <p:spPr>
          <a:xfrm>
            <a:off x="5347167" y="3164466"/>
            <a:ext cx="6116878" cy="2199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899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0799589" cy="1297856"/>
          </a:xfrm>
        </p:spPr>
        <p:txBody>
          <a:bodyPr numCol="1">
            <a:noAutofit/>
          </a:bodyPr>
          <a:lstStyle/>
          <a:p>
            <a:pPr marL="285750" lvl="2" indent="-285750" algn="just">
              <a:buSzPct val="100000"/>
            </a:pPr>
            <a:r>
              <a:rPr lang="en-US" sz="2000" dirty="0">
                <a:solidFill>
                  <a:srgbClr val="315EAB"/>
                </a:solidFill>
              </a:rPr>
              <a:t>On request pages, below </a:t>
            </a:r>
            <a:r>
              <a:rPr lang="en-US" sz="2000" b="1" dirty="0">
                <a:solidFill>
                  <a:srgbClr val="315EAB"/>
                </a:solidFill>
              </a:rPr>
              <a:t>Export to Excel </a:t>
            </a:r>
            <a:r>
              <a:rPr lang="en-US" sz="2000" dirty="0">
                <a:solidFill>
                  <a:srgbClr val="315EAB"/>
                </a:solidFill>
              </a:rPr>
              <a:t>button, you can find a black stripe called </a:t>
            </a:r>
            <a:r>
              <a:rPr lang="en-US" sz="2000" b="1" dirty="0">
                <a:solidFill>
                  <a:srgbClr val="315EAB"/>
                </a:solidFill>
              </a:rPr>
              <a:t>Filters. </a:t>
            </a:r>
          </a:p>
          <a:p>
            <a:pPr marL="285750" lvl="2" indent="-285750" algn="just">
              <a:buSzPct val="100000"/>
            </a:pPr>
            <a:r>
              <a:rPr lang="en-US" sz="2000" dirty="0">
                <a:solidFill>
                  <a:srgbClr val="315EAB"/>
                </a:solidFill>
              </a:rPr>
              <a:t>The best options can be chosen in order to help with the Request List visualization.</a:t>
            </a:r>
          </a:p>
          <a:p>
            <a:pPr marL="285750" lvl="2" indent="-285750" algn="just">
              <a:buSzPct val="100000"/>
            </a:pPr>
            <a:r>
              <a:rPr lang="en-US" sz="2000" dirty="0">
                <a:solidFill>
                  <a:srgbClr val="315EAB"/>
                </a:solidFill>
              </a:rPr>
              <a:t>Applying the filter </a:t>
            </a:r>
            <a:r>
              <a:rPr lang="en-US" sz="2000" b="1" dirty="0">
                <a:solidFill>
                  <a:srgbClr val="315EAB"/>
                </a:solidFill>
              </a:rPr>
              <a:t>WILL NOT </a:t>
            </a:r>
            <a:r>
              <a:rPr lang="en-US" sz="2000" dirty="0">
                <a:solidFill>
                  <a:srgbClr val="315EAB"/>
                </a:solidFill>
              </a:rPr>
              <a:t>change the content for Export File. To apply the filter click on </a:t>
            </a:r>
            <a:r>
              <a:rPr lang="en-US" sz="2000" b="1" dirty="0">
                <a:solidFill>
                  <a:srgbClr val="315EAB"/>
                </a:solidFill>
              </a:rPr>
              <a:t>Apply </a:t>
            </a:r>
            <a:r>
              <a:rPr lang="en-US" sz="2000" dirty="0">
                <a:solidFill>
                  <a:srgbClr val="315EAB"/>
                </a:solidFill>
              </a:rPr>
              <a:t>button.</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a:t>Filter</a:t>
            </a:r>
            <a:r>
              <a:rPr lang="fr-FR" sz="2400" dirty="0"/>
              <a:t> Option for Request Pages</a:t>
            </a:r>
            <a:endParaRPr lang="en-US" sz="2400" dirty="0"/>
          </a:p>
        </p:txBody>
      </p:sp>
      <p:pic>
        <p:nvPicPr>
          <p:cNvPr id="8" name="Picture 7">
            <a:extLst>
              <a:ext uri="{FF2B5EF4-FFF2-40B4-BE49-F238E27FC236}">
                <a16:creationId xmlns:a16="http://schemas.microsoft.com/office/drawing/2014/main" id="{FF74C0CF-9443-4D6F-8A4B-98AB44F1086B}"/>
              </a:ext>
            </a:extLst>
          </p:cNvPr>
          <p:cNvPicPr>
            <a:picLocks noChangeAspect="1"/>
          </p:cNvPicPr>
          <p:nvPr/>
        </p:nvPicPr>
        <p:blipFill>
          <a:blip r:embed="rId2"/>
          <a:stretch>
            <a:fillRect/>
          </a:stretch>
        </p:blipFill>
        <p:spPr>
          <a:xfrm>
            <a:off x="990599" y="3081215"/>
            <a:ext cx="9486131" cy="2929630"/>
          </a:xfrm>
          <a:prstGeom prst="rect">
            <a:avLst/>
          </a:prstGeom>
        </p:spPr>
      </p:pic>
    </p:spTree>
    <p:extLst>
      <p:ext uri="{BB962C8B-B14F-4D97-AF65-F5344CB8AC3E}">
        <p14:creationId xmlns:p14="http://schemas.microsoft.com/office/powerpoint/2010/main" val="2089192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379199" cy="874775"/>
          </a:xfrm>
        </p:spPr>
        <p:txBody>
          <a:bodyPr numCol="1">
            <a:normAutofit/>
          </a:bodyPr>
          <a:lstStyle/>
          <a:p>
            <a:pPr marL="0" lvl="2" indent="0" algn="just">
              <a:buSzPct val="100000"/>
              <a:buNone/>
            </a:pPr>
            <a:r>
              <a:rPr lang="en-US" sz="2000" dirty="0">
                <a:solidFill>
                  <a:srgbClr val="315EAB"/>
                </a:solidFill>
              </a:rPr>
              <a:t>There's a section on the main menu named “</a:t>
            </a:r>
            <a:r>
              <a:rPr lang="en-US" sz="2000" b="1" dirty="0">
                <a:solidFill>
                  <a:srgbClr val="315EAB"/>
                </a:solidFill>
              </a:rPr>
              <a:t>About</a:t>
            </a:r>
            <a:r>
              <a:rPr lang="en-US" sz="2000" dirty="0">
                <a:solidFill>
                  <a:srgbClr val="315EAB"/>
                </a:solidFill>
              </a:rPr>
              <a:t>”. </a:t>
            </a:r>
            <a:r>
              <a:rPr lang="en-US" sz="2000" dirty="0" smtClean="0">
                <a:solidFill>
                  <a:srgbClr val="315EAB"/>
                </a:solidFill>
              </a:rPr>
              <a:t> In </a:t>
            </a:r>
            <a:r>
              <a:rPr lang="en-US" sz="2000" dirty="0">
                <a:solidFill>
                  <a:srgbClr val="315EAB"/>
                </a:solidFill>
              </a:rPr>
              <a:t>this section the user could find all the information regarding the current JRS version and the </a:t>
            </a:r>
            <a:r>
              <a:rPr lang="en-US" sz="2000" dirty="0" smtClean="0">
                <a:solidFill>
                  <a:srgbClr val="315EAB"/>
                </a:solidFill>
              </a:rPr>
              <a:t>change historical </a:t>
            </a:r>
            <a:r>
              <a:rPr lang="en-US" sz="2000" dirty="0">
                <a:solidFill>
                  <a:srgbClr val="315EAB"/>
                </a:solidFill>
              </a:rPr>
              <a:t>of the previous </a:t>
            </a:r>
            <a:r>
              <a:rPr lang="en-US" sz="2000" dirty="0" smtClean="0">
                <a:solidFill>
                  <a:srgbClr val="315EAB"/>
                </a:solidFill>
              </a:rPr>
              <a:t>JRS versions.</a:t>
            </a:r>
            <a:endParaRPr lang="en-US" sz="2000" dirty="0">
              <a:solidFill>
                <a:srgbClr val="315EAB"/>
              </a:solidFill>
            </a:endParaRP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r>
              <a:rPr lang="en-US" dirty="0" smtClean="0"/>
              <a:t/>
            </a:r>
            <a:br>
              <a:rPr lang="en-US" dirty="0" smtClean="0"/>
            </a:br>
            <a:r>
              <a:rPr lang="en-US" sz="2400" dirty="0" smtClean="0"/>
              <a:t>About Section</a:t>
            </a:r>
            <a:endParaRPr lang="en-US" sz="2400" dirty="0"/>
          </a:p>
        </p:txBody>
      </p:sp>
      <p:pic>
        <p:nvPicPr>
          <p:cNvPr id="5" name="Picture 4">
            <a:extLst>
              <a:ext uri="{FF2B5EF4-FFF2-40B4-BE49-F238E27FC236}">
                <a16:creationId xmlns:a16="http://schemas.microsoft.com/office/drawing/2014/main" id="{72DF6E62-F3A1-4BCF-900E-49D185D68D8C}"/>
              </a:ext>
            </a:extLst>
          </p:cNvPr>
          <p:cNvPicPr>
            <a:picLocks noChangeAspect="1"/>
          </p:cNvPicPr>
          <p:nvPr/>
        </p:nvPicPr>
        <p:blipFill>
          <a:blip r:embed="rId2"/>
          <a:stretch>
            <a:fillRect/>
          </a:stretch>
        </p:blipFill>
        <p:spPr>
          <a:xfrm>
            <a:off x="845911" y="2770496"/>
            <a:ext cx="10422678" cy="2715904"/>
          </a:xfrm>
          <a:prstGeom prst="rect">
            <a:avLst/>
          </a:prstGeom>
        </p:spPr>
      </p:pic>
    </p:spTree>
    <p:extLst>
      <p:ext uri="{BB962C8B-B14F-4D97-AF65-F5344CB8AC3E}">
        <p14:creationId xmlns:p14="http://schemas.microsoft.com/office/powerpoint/2010/main" val="3971949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p:txBody>
          <a:bodyPr/>
          <a:lstStyle/>
          <a:p>
            <a:pPr marL="342900" indent="-342900" algn="just"/>
            <a:r>
              <a:rPr lang="pt-BR" sz="2000" dirty="0"/>
              <a:t>The Job Request System also know as JRS version 1.0 is a standard </a:t>
            </a:r>
            <a:r>
              <a:rPr lang="pt-BR" sz="2000" dirty="0" smtClean="0"/>
              <a:t>Peraton </a:t>
            </a:r>
            <a:r>
              <a:rPr lang="pt-BR" sz="2000" dirty="0"/>
              <a:t>tool for requesting batch scheduling changes.</a:t>
            </a:r>
          </a:p>
          <a:p>
            <a:pPr marL="342900" indent="-342900" algn="just"/>
            <a:r>
              <a:rPr lang="en-US" sz="2000" dirty="0"/>
              <a:t>Accomplish the ISO standards regulations </a:t>
            </a:r>
          </a:p>
          <a:p>
            <a:pPr marL="342900" lvl="2" indent="-342900" algn="just">
              <a:buFont typeface="Wingdings" pitchFamily="2" charset="2"/>
              <a:buChar char="§"/>
            </a:pPr>
            <a:r>
              <a:rPr lang="en-US" sz="2000" dirty="0">
                <a:solidFill>
                  <a:srgbClr val="315EAB"/>
                </a:solidFill>
              </a:rPr>
              <a:t>Production Support Team (Scheduling) uses JRS website to process requests for scheduling tools</a:t>
            </a:r>
          </a:p>
          <a:p>
            <a:pPr marL="342900" lvl="2" indent="-342900" algn="just">
              <a:spcBef>
                <a:spcPts val="600"/>
              </a:spcBef>
              <a:buFont typeface="Wingdings" pitchFamily="2" charset="2"/>
              <a:buChar char="§"/>
            </a:pPr>
            <a:r>
              <a:rPr lang="en-US" sz="2000" u="sng" dirty="0">
                <a:solidFill>
                  <a:srgbClr val="315EAB"/>
                </a:solidFill>
              </a:rPr>
              <a:t>Example of Supported Scheduling Tools</a:t>
            </a:r>
            <a:r>
              <a:rPr lang="en-US" sz="2000" dirty="0">
                <a:solidFill>
                  <a:srgbClr val="315EAB"/>
                </a:solidFill>
              </a:rPr>
              <a:t>:</a:t>
            </a:r>
          </a:p>
          <a:p>
            <a:pPr marL="342900" lvl="2" indent="0" algn="just">
              <a:buNone/>
            </a:pPr>
            <a:r>
              <a:rPr lang="en-US" dirty="0">
                <a:solidFill>
                  <a:srgbClr val="315EAB"/>
                </a:solidFill>
              </a:rPr>
              <a:t>CA </a:t>
            </a:r>
            <a:r>
              <a:rPr lang="en-US" dirty="0" err="1">
                <a:solidFill>
                  <a:srgbClr val="315EAB"/>
                </a:solidFill>
              </a:rPr>
              <a:t>AutoSys</a:t>
            </a:r>
            <a:r>
              <a:rPr lang="en-US" dirty="0">
                <a:solidFill>
                  <a:srgbClr val="315EAB"/>
                </a:solidFill>
              </a:rPr>
              <a:t>, and CA7 are the tools of choice, Control-M, ESP, IBM, Advance Job Scheduler, </a:t>
            </a:r>
            <a:r>
              <a:rPr lang="en-US" dirty="0" err="1">
                <a:solidFill>
                  <a:srgbClr val="315EAB"/>
                </a:solidFill>
              </a:rPr>
              <a:t>OneAutomation</a:t>
            </a:r>
            <a:r>
              <a:rPr lang="en-US" dirty="0">
                <a:solidFill>
                  <a:srgbClr val="315EAB"/>
                </a:solidFill>
              </a:rPr>
              <a:t>, </a:t>
            </a:r>
            <a:r>
              <a:rPr lang="en-US" dirty="0" err="1">
                <a:solidFill>
                  <a:srgbClr val="315EAB"/>
                </a:solidFill>
              </a:rPr>
              <a:t>Jobmaster</a:t>
            </a:r>
            <a:r>
              <a:rPr lang="en-US" dirty="0">
                <a:solidFill>
                  <a:srgbClr val="315EAB"/>
                </a:solidFill>
              </a:rPr>
              <a:t>, OPC, ROBOT Scheduler, Redwood, Tidal, TWS, </a:t>
            </a:r>
            <a:r>
              <a:rPr lang="en-US" dirty="0" err="1">
                <a:solidFill>
                  <a:srgbClr val="315EAB"/>
                </a:solidFill>
              </a:rPr>
              <a:t>Unicenter</a:t>
            </a:r>
            <a:r>
              <a:rPr lang="en-US" dirty="0">
                <a:solidFill>
                  <a:srgbClr val="315EAB"/>
                </a:solidFill>
              </a:rPr>
              <a:t>, NSM-JMO, UC4, Zeke, </a:t>
            </a:r>
            <a:r>
              <a:rPr lang="en-US" dirty="0" err="1">
                <a:solidFill>
                  <a:srgbClr val="315EAB"/>
                </a:solidFill>
              </a:rPr>
              <a:t>Zena</a:t>
            </a:r>
            <a:r>
              <a:rPr lang="en-US" dirty="0">
                <a:solidFill>
                  <a:srgbClr val="315EAB"/>
                </a:solidFill>
              </a:rPr>
              <a:t>, and </a:t>
            </a:r>
            <a:r>
              <a:rPr lang="en-US" dirty="0" err="1">
                <a:solidFill>
                  <a:srgbClr val="315EAB"/>
                </a:solidFill>
              </a:rPr>
              <a:t>Zebb</a:t>
            </a:r>
            <a:r>
              <a:rPr lang="en-US" dirty="0">
                <a:solidFill>
                  <a:srgbClr val="315EAB"/>
                </a:solidFill>
              </a:rPr>
              <a:t>.</a:t>
            </a:r>
          </a:p>
          <a:p>
            <a:pPr marL="342900" lvl="2" indent="-342900" algn="just">
              <a:spcBef>
                <a:spcPts val="600"/>
              </a:spcBef>
              <a:buFont typeface="Wingdings" pitchFamily="2" charset="2"/>
              <a:buChar char="§"/>
            </a:pPr>
            <a:r>
              <a:rPr lang="en-US" sz="2000" u="sng" dirty="0">
                <a:solidFill>
                  <a:srgbClr val="315EAB"/>
                </a:solidFill>
              </a:rPr>
              <a:t>Type of request</a:t>
            </a:r>
            <a:r>
              <a:rPr lang="en-US" sz="2000" dirty="0">
                <a:solidFill>
                  <a:srgbClr val="315EAB"/>
                </a:solidFill>
              </a:rPr>
              <a:t>: Permanent and temporary requests</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527942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11" y="1981200"/>
            <a:ext cx="11379200" cy="4116726"/>
          </a:xfrm>
        </p:spPr>
        <p:txBody>
          <a:bodyPr/>
          <a:lstStyle/>
          <a:p>
            <a:pPr marL="0" indent="0" algn="just">
              <a:buNone/>
            </a:pPr>
            <a:r>
              <a:rPr lang="en-US" sz="2000" dirty="0"/>
              <a:t>If you have any questions regarding JRS please send an email to: </a:t>
            </a:r>
          </a:p>
          <a:p>
            <a:pPr marL="457200" indent="-228600"/>
            <a:r>
              <a:rPr lang="en-US" sz="1800" dirty="0" smtClean="0">
                <a:ln w="3175">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lumMod val="65000"/>
                  </a:schemeClr>
                </a:solidFill>
              </a:rPr>
              <a:t>jrs-support@uspsector.com</a:t>
            </a:r>
            <a:endParaRPr lang="en-US" sz="1800" dirty="0">
              <a:ln w="3175">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lumMod val="65000"/>
                </a:schemeClr>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3200" dirty="0" smtClean="0"/>
              <a:t>Thank you</a:t>
            </a:r>
            <a:endParaRPr lang="en-US" sz="3200" dirty="0"/>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15612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3"/>
          <a:lstStyle/>
          <a:p>
            <a:pPr marL="225425" indent="0">
              <a:buNone/>
            </a:pPr>
            <a:r>
              <a:rPr lang="en-US" sz="2000" b="1" dirty="0"/>
              <a:t>Batch Scheduling Processes,  Service Level Objective (SLO)</a:t>
            </a:r>
          </a:p>
          <a:p>
            <a:pPr marL="457200">
              <a:spcBef>
                <a:spcPts val="0"/>
              </a:spcBef>
              <a:buFont typeface="Arial" panose="020B0604020202020204" pitchFamily="34" charset="0"/>
              <a:buChar char="•"/>
            </a:pPr>
            <a:r>
              <a:rPr lang="en-US" sz="1800" dirty="0" smtClean="0">
                <a:solidFill>
                  <a:schemeClr val="bg1">
                    <a:lumMod val="65000"/>
                  </a:schemeClr>
                </a:solidFill>
              </a:rPr>
              <a:t>Permanent </a:t>
            </a:r>
            <a:r>
              <a:rPr lang="en-US" sz="1800" dirty="0">
                <a:solidFill>
                  <a:schemeClr val="bg1">
                    <a:lumMod val="65000"/>
                  </a:schemeClr>
                </a:solidFill>
              </a:rPr>
              <a:t>Add/Change/Delete requests between 2 business days</a:t>
            </a:r>
          </a:p>
          <a:p>
            <a:pPr marL="457200">
              <a:spcBef>
                <a:spcPts val="0"/>
              </a:spcBef>
              <a:buFont typeface="Arial" panose="020B0604020202020204" pitchFamily="34" charset="0"/>
              <a:buChar char="•"/>
            </a:pPr>
            <a:r>
              <a:rPr lang="en-US" sz="1800" dirty="0" smtClean="0">
                <a:solidFill>
                  <a:schemeClr val="bg1">
                    <a:lumMod val="65000"/>
                  </a:schemeClr>
                </a:solidFill>
              </a:rPr>
              <a:t>Larger </a:t>
            </a:r>
            <a:r>
              <a:rPr lang="en-US" sz="1800" dirty="0">
                <a:solidFill>
                  <a:schemeClr val="bg1">
                    <a:lumMod val="65000"/>
                  </a:schemeClr>
                </a:solidFill>
              </a:rPr>
              <a:t>requests (25 or more) within 10 business days</a:t>
            </a:r>
          </a:p>
          <a:p>
            <a:pPr marL="457200">
              <a:spcBef>
                <a:spcPts val="0"/>
              </a:spcBef>
              <a:buFont typeface="Arial" panose="020B0604020202020204" pitchFamily="34" charset="0"/>
              <a:buChar char="•"/>
            </a:pPr>
            <a:r>
              <a:rPr lang="en-US" sz="1800" dirty="0" smtClean="0">
                <a:solidFill>
                  <a:schemeClr val="bg1">
                    <a:lumMod val="65000"/>
                  </a:schemeClr>
                </a:solidFill>
              </a:rPr>
              <a:t>Temporary </a:t>
            </a:r>
            <a:r>
              <a:rPr lang="en-US" sz="1800" dirty="0">
                <a:solidFill>
                  <a:schemeClr val="bg1">
                    <a:lumMod val="65000"/>
                  </a:schemeClr>
                </a:solidFill>
              </a:rPr>
              <a:t>requests within 2 hours</a:t>
            </a:r>
          </a:p>
          <a:p>
            <a:pPr marL="0" indent="0">
              <a:buNone/>
            </a:pPr>
            <a:endParaRPr lang="en-US" sz="1800" dirty="0" smtClean="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smtClean="0">
              <a:solidFill>
                <a:schemeClr val="bg1">
                  <a:lumMod val="65000"/>
                </a:schemeClr>
              </a:solidFill>
            </a:endParaRPr>
          </a:p>
          <a:p>
            <a:pPr marL="0" indent="0">
              <a:buNone/>
            </a:pPr>
            <a:endParaRPr lang="en-US" sz="1800" dirty="0">
              <a:solidFill>
                <a:schemeClr val="bg1">
                  <a:lumMod val="65000"/>
                </a:schemeClr>
              </a:solidFill>
            </a:endParaRPr>
          </a:p>
          <a:p>
            <a:pPr marL="225425" indent="0">
              <a:buNone/>
            </a:pPr>
            <a:r>
              <a:rPr lang="en-US" sz="2000" b="1" dirty="0"/>
              <a:t>Hours of operation – </a:t>
            </a:r>
          </a:p>
          <a:p>
            <a:pPr marL="225425" lvl="2" indent="0">
              <a:buNone/>
            </a:pPr>
            <a:r>
              <a:rPr lang="en-US" sz="2000" b="1" dirty="0">
                <a:solidFill>
                  <a:srgbClr val="315EAB"/>
                </a:solidFill>
              </a:rPr>
              <a:t>Monday thru Friday </a:t>
            </a:r>
          </a:p>
          <a:p>
            <a:pPr marL="457200">
              <a:spcBef>
                <a:spcPts val="0"/>
              </a:spcBef>
              <a:buFont typeface="Arial" panose="020B0604020202020204" pitchFamily="34" charset="0"/>
              <a:buChar char="•"/>
            </a:pPr>
            <a:r>
              <a:rPr lang="en-US" sz="1800" dirty="0">
                <a:solidFill>
                  <a:schemeClr val="bg1">
                    <a:lumMod val="65000"/>
                  </a:schemeClr>
                </a:solidFill>
              </a:rPr>
              <a:t>JRS uses Greenwich Mean Time (GMT)</a:t>
            </a:r>
          </a:p>
          <a:p>
            <a:pPr marL="457200">
              <a:spcBef>
                <a:spcPts val="0"/>
              </a:spcBef>
              <a:buFont typeface="Arial" panose="020B0604020202020204" pitchFamily="34" charset="0"/>
              <a:buChar char="•"/>
            </a:pPr>
            <a:r>
              <a:rPr lang="en-US" sz="1800" dirty="0" smtClean="0">
                <a:solidFill>
                  <a:schemeClr val="bg1">
                    <a:lumMod val="65000"/>
                  </a:schemeClr>
                </a:solidFill>
              </a:rPr>
              <a:t>USA</a:t>
            </a:r>
            <a:r>
              <a:rPr lang="en-US" sz="1800" dirty="0">
                <a:solidFill>
                  <a:schemeClr val="bg1">
                    <a:lumMod val="65000"/>
                  </a:schemeClr>
                </a:solidFill>
              </a:rPr>
              <a:t>:               07:00 to 15:00 (Central)</a:t>
            </a:r>
          </a:p>
          <a:p>
            <a:pPr marL="457200">
              <a:spcBef>
                <a:spcPts val="0"/>
              </a:spcBef>
              <a:buFont typeface="Arial" panose="020B0604020202020204" pitchFamily="34" charset="0"/>
              <a:buChar char="•"/>
            </a:pPr>
            <a:r>
              <a:rPr lang="en-US" sz="1800" u="sng" dirty="0" smtClean="0">
                <a:solidFill>
                  <a:schemeClr val="bg1">
                    <a:lumMod val="65000"/>
                  </a:schemeClr>
                </a:solidFill>
              </a:rPr>
              <a:t>Note</a:t>
            </a:r>
            <a:r>
              <a:rPr lang="en-US" sz="1800" dirty="0">
                <a:solidFill>
                  <a:schemeClr val="bg1">
                    <a:lumMod val="65000"/>
                  </a:schemeClr>
                </a:solidFill>
              </a:rPr>
              <a:t>: Specific Scheduling Groups have their own hours</a:t>
            </a:r>
            <a:r>
              <a:rPr lang="en-US" sz="1800" dirty="0" smtClean="0">
                <a:solidFill>
                  <a:schemeClr val="bg1">
                    <a:lumMod val="65000"/>
                  </a:schemeClr>
                </a:solidFill>
              </a:rPr>
              <a:t>.</a:t>
            </a:r>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marL="0" indent="0">
              <a:spcBef>
                <a:spcPts val="0"/>
              </a:spcBef>
              <a:buNone/>
            </a:pPr>
            <a:endParaRPr lang="en-US" sz="1800" dirty="0" smtClean="0"/>
          </a:p>
          <a:p>
            <a:pPr marL="0" indent="0">
              <a:spcBef>
                <a:spcPts val="0"/>
              </a:spcBef>
              <a:buNone/>
            </a:pPr>
            <a:endParaRPr lang="en-US" sz="1800" dirty="0"/>
          </a:p>
          <a:p>
            <a:pPr marL="225425" indent="0">
              <a:buNone/>
            </a:pPr>
            <a:r>
              <a:rPr lang="en-US" sz="2000" b="1" dirty="0"/>
              <a:t>After hours support</a:t>
            </a:r>
            <a:endParaRPr lang="en-GB" sz="2000" b="1" dirty="0"/>
          </a:p>
          <a:p>
            <a:pPr marL="457200" lvl="3" indent="-231775">
              <a:buFont typeface="Arial" panose="020B0604020202020204" pitchFamily="34" charset="0"/>
              <a:buChar char="•"/>
            </a:pPr>
            <a:endParaRPr lang="en-US" sz="1100" dirty="0"/>
          </a:p>
          <a:p>
            <a:pPr marL="457200">
              <a:spcBef>
                <a:spcPts val="0"/>
              </a:spcBef>
              <a:buFont typeface="Arial" panose="020B0604020202020204" pitchFamily="34" charset="0"/>
              <a:buChar char="•"/>
            </a:pPr>
            <a:r>
              <a:rPr lang="en-US" sz="1800" dirty="0" smtClean="0">
                <a:solidFill>
                  <a:schemeClr val="bg1">
                    <a:lumMod val="65000"/>
                  </a:schemeClr>
                </a:solidFill>
              </a:rPr>
              <a:t>Contact </a:t>
            </a:r>
            <a:r>
              <a:rPr lang="en-US" sz="1800" dirty="0">
                <a:solidFill>
                  <a:schemeClr val="bg1">
                    <a:lumMod val="65000"/>
                  </a:schemeClr>
                </a:solidFill>
              </a:rPr>
              <a:t>Batch Monitoring </a:t>
            </a:r>
          </a:p>
          <a:p>
            <a:pPr marL="457200">
              <a:spcBef>
                <a:spcPts val="0"/>
              </a:spcBef>
              <a:buFont typeface="Arial" panose="020B0604020202020204" pitchFamily="34" charset="0"/>
              <a:buChar char="•"/>
            </a:pPr>
            <a:r>
              <a:rPr lang="en-US" sz="1800" dirty="0" smtClean="0">
                <a:solidFill>
                  <a:schemeClr val="bg1">
                    <a:lumMod val="65000"/>
                  </a:schemeClr>
                </a:solidFill>
              </a:rPr>
              <a:t>Provide </a:t>
            </a:r>
            <a:r>
              <a:rPr lang="en-US" sz="1800" dirty="0">
                <a:solidFill>
                  <a:schemeClr val="bg1">
                    <a:lumMod val="65000"/>
                  </a:schemeClr>
                </a:solidFill>
              </a:rPr>
              <a:t>24/7 support for problems</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Contact Information</a:t>
            </a:r>
            <a:br>
              <a:rPr lang="en-US" dirty="0" smtClean="0"/>
            </a:br>
            <a:r>
              <a:rPr lang="en-US" sz="2400" b="0" dirty="0" smtClean="0"/>
              <a:t>Support Hours and Processes</a:t>
            </a:r>
            <a:endParaRPr lang="en-US" sz="2400" b="0" dirty="0"/>
          </a:p>
        </p:txBody>
      </p:sp>
    </p:spTree>
    <p:extLst>
      <p:ext uri="{BB962C8B-B14F-4D97-AF65-F5344CB8AC3E}">
        <p14:creationId xmlns:p14="http://schemas.microsoft.com/office/powerpoint/2010/main" val="194892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1"/>
          <a:lstStyle/>
          <a:p>
            <a:pPr marL="0" indent="0">
              <a:buNone/>
            </a:pPr>
            <a:r>
              <a:rPr lang="en-US" dirty="0"/>
              <a:t>On call/Email</a:t>
            </a:r>
          </a:p>
          <a:p>
            <a:pPr>
              <a:spcBef>
                <a:spcPts val="600"/>
              </a:spcBef>
              <a:buFont typeface="Arial" panose="020B0604020202020204" pitchFamily="34" charset="0"/>
              <a:buChar char="•"/>
            </a:pPr>
            <a:r>
              <a:rPr lang="en-US" sz="2000" dirty="0"/>
              <a:t>Contact by email (business hours):  </a:t>
            </a:r>
          </a:p>
          <a:p>
            <a:pPr marL="0" lvl="1" indent="0">
              <a:spcBef>
                <a:spcPts val="0"/>
              </a:spcBef>
              <a:buNone/>
            </a:pPr>
            <a:r>
              <a:rPr lang="en-US" i="1" dirty="0"/>
              <a:t>     </a:t>
            </a:r>
            <a:r>
              <a:rPr lang="en-US" sz="1800" i="1" dirty="0"/>
              <a:t>Contact scheduling support groups using their distribution list.</a:t>
            </a:r>
          </a:p>
          <a:p>
            <a:pPr>
              <a:spcBef>
                <a:spcPts val="600"/>
              </a:spcBef>
              <a:buFont typeface="Arial" panose="020B0604020202020204" pitchFamily="34" charset="0"/>
              <a:buChar char="•"/>
            </a:pPr>
            <a:r>
              <a:rPr lang="en-US" sz="2000" dirty="0"/>
              <a:t>Contact by email (After hours): </a:t>
            </a:r>
          </a:p>
          <a:p>
            <a:pPr marL="338328" lvl="3" indent="0">
              <a:spcBef>
                <a:spcPts val="0"/>
              </a:spcBef>
              <a:buNone/>
            </a:pPr>
            <a:r>
              <a:rPr lang="en-US" sz="1800" i="1" dirty="0"/>
              <a:t>Contact appropriate monitoring support team - they can contact on call scheduler. </a:t>
            </a:r>
          </a:p>
          <a:p>
            <a:pPr>
              <a:spcBef>
                <a:spcPts val="600"/>
              </a:spcBef>
              <a:buFont typeface="Arial" panose="020B0604020202020204" pitchFamily="34" charset="0"/>
              <a:buChar char="•"/>
            </a:pPr>
            <a:r>
              <a:rPr lang="en-US" sz="2000" dirty="0"/>
              <a:t>On the JRS Home Page, there is a link for: </a:t>
            </a:r>
          </a:p>
          <a:p>
            <a:pPr marL="338328" lvl="3" indent="0">
              <a:spcBef>
                <a:spcPts val="0"/>
              </a:spcBef>
              <a:buNone/>
            </a:pPr>
            <a:r>
              <a:rPr lang="en-US" sz="1800" i="1" dirty="0"/>
              <a:t>Scheduling and Monitoring Contact Information.</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Contact Information</a:t>
            </a:r>
            <a:br>
              <a:rPr lang="en-US" dirty="0" smtClean="0"/>
            </a:br>
            <a:r>
              <a:rPr lang="en-US" sz="2400" b="0" dirty="0" smtClean="0"/>
              <a:t>Support Hours and Processes</a:t>
            </a:r>
            <a:endParaRPr lang="en-US" sz="2400" b="0" dirty="0"/>
          </a:p>
        </p:txBody>
      </p:sp>
    </p:spTree>
    <p:extLst>
      <p:ext uri="{BB962C8B-B14F-4D97-AF65-F5344CB8AC3E}">
        <p14:creationId xmlns:p14="http://schemas.microsoft.com/office/powerpoint/2010/main" val="129372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1"/>
          <a:lstStyle/>
          <a:p>
            <a:pPr lvl="2">
              <a:spcBef>
                <a:spcPts val="0"/>
              </a:spcBef>
            </a:pPr>
            <a:r>
              <a:rPr lang="en-US" sz="2000" dirty="0">
                <a:solidFill>
                  <a:srgbClr val="315EAB"/>
                </a:solidFill>
              </a:rPr>
              <a:t>Define Company Name</a:t>
            </a:r>
          </a:p>
          <a:p>
            <a:pPr lvl="2">
              <a:spcBef>
                <a:spcPts val="0"/>
              </a:spcBef>
            </a:pPr>
            <a:r>
              <a:rPr lang="en-US" sz="2000" dirty="0">
                <a:solidFill>
                  <a:srgbClr val="315EAB"/>
                </a:solidFill>
              </a:rPr>
              <a:t>Define Group(s) under company to support account requirements</a:t>
            </a:r>
          </a:p>
          <a:p>
            <a:pPr lvl="2">
              <a:spcBef>
                <a:spcPts val="0"/>
              </a:spcBef>
            </a:pPr>
            <a:r>
              <a:rPr lang="en-US" sz="2000" dirty="0">
                <a:solidFill>
                  <a:srgbClr val="315EAB"/>
                </a:solidFill>
              </a:rPr>
              <a:t>Define Scheduling support (PSSR – Primary Support Sub Region)</a:t>
            </a:r>
          </a:p>
          <a:p>
            <a:pPr lvl="2">
              <a:spcBef>
                <a:spcPts val="0"/>
              </a:spcBef>
            </a:pPr>
            <a:r>
              <a:rPr lang="en-US" sz="2000" dirty="0">
                <a:solidFill>
                  <a:srgbClr val="315EAB"/>
                </a:solidFill>
              </a:rPr>
              <a:t>Define Tool to groups</a:t>
            </a:r>
          </a:p>
          <a:p>
            <a:pPr lvl="2">
              <a:spcBef>
                <a:spcPts val="0"/>
              </a:spcBef>
            </a:pPr>
            <a:r>
              <a:rPr lang="en-US" sz="2000" dirty="0">
                <a:solidFill>
                  <a:srgbClr val="315EAB"/>
                </a:solidFill>
              </a:rPr>
              <a:t>Define JRS IDs:</a:t>
            </a:r>
          </a:p>
          <a:p>
            <a:pPr marL="1028700" lvl="2" indent="-1028700">
              <a:spcBef>
                <a:spcPts val="0"/>
              </a:spcBef>
              <a:buNone/>
            </a:pPr>
            <a:r>
              <a:rPr lang="en-US" sz="2000" dirty="0">
                <a:solidFill>
                  <a:srgbClr val="315EAB"/>
                </a:solidFill>
              </a:rPr>
              <a:t>	- Account determines who is responsible for individuals/access levels (Group Owner).</a:t>
            </a:r>
            <a:br>
              <a:rPr lang="en-US" sz="2000" dirty="0">
                <a:solidFill>
                  <a:srgbClr val="315EAB"/>
                </a:solidFill>
              </a:rPr>
            </a:br>
            <a:r>
              <a:rPr lang="en-US" sz="2000" dirty="0" smtClean="0">
                <a:solidFill>
                  <a:srgbClr val="315EAB"/>
                </a:solidFill>
              </a:rPr>
              <a:t>- </a:t>
            </a:r>
            <a:r>
              <a:rPr lang="en-US" sz="2000" dirty="0">
                <a:solidFill>
                  <a:srgbClr val="315EAB"/>
                </a:solidFill>
              </a:rPr>
              <a:t>Group owner – is the first user defined on every company, it has the responsibility to 	confirm other individuals and assign access levels.</a:t>
            </a:r>
            <a:br>
              <a:rPr lang="en-US" sz="2000" dirty="0">
                <a:solidFill>
                  <a:srgbClr val="315EAB"/>
                </a:solidFill>
              </a:rPr>
            </a:br>
            <a:r>
              <a:rPr lang="en-US" sz="2000" dirty="0" smtClean="0">
                <a:solidFill>
                  <a:srgbClr val="315EAB"/>
                </a:solidFill>
              </a:rPr>
              <a:t>- </a:t>
            </a:r>
            <a:r>
              <a:rPr lang="en-US" sz="2000" dirty="0">
                <a:solidFill>
                  <a:srgbClr val="315EAB"/>
                </a:solidFill>
              </a:rPr>
              <a:t>The account determines who submits requests with/without approval . </a:t>
            </a:r>
          </a:p>
          <a:p>
            <a:pPr marL="1028700" lvl="2" indent="-1028700">
              <a:spcBef>
                <a:spcPts val="0"/>
              </a:spcBef>
              <a:buNone/>
            </a:pPr>
            <a:r>
              <a:rPr lang="en-US" sz="2000" dirty="0">
                <a:solidFill>
                  <a:srgbClr val="315EAB"/>
                </a:solidFill>
              </a:rPr>
              <a:t>	- All the individuals/users who request a JRS ID are confirmed by the group owner.</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JRS Setup</a:t>
            </a:r>
            <a:r>
              <a:rPr lang="en-US" dirty="0" smtClean="0"/>
              <a:t/>
            </a:r>
            <a:br>
              <a:rPr lang="en-US" dirty="0" smtClean="0"/>
            </a:br>
            <a:r>
              <a:rPr lang="en-US" sz="2400" dirty="0"/>
              <a:t>Steps needed to follow for Job Request System to setup a </a:t>
            </a:r>
            <a:r>
              <a:rPr lang="en-US" sz="2400" dirty="0" smtClean="0"/>
              <a:t>company</a:t>
            </a:r>
            <a:endParaRPr lang="en-US" sz="2400" b="0" dirty="0"/>
          </a:p>
        </p:txBody>
      </p:sp>
    </p:spTree>
    <p:extLst>
      <p:ext uri="{BB962C8B-B14F-4D97-AF65-F5344CB8AC3E}">
        <p14:creationId xmlns:p14="http://schemas.microsoft.com/office/powerpoint/2010/main" val="4144975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1"/>
          <a:lstStyle/>
          <a:p>
            <a:pPr lvl="1"/>
            <a:r>
              <a:rPr lang="en-US" dirty="0">
                <a:solidFill>
                  <a:srgbClr val="315EAB"/>
                </a:solidFill>
              </a:rPr>
              <a:t>Open an internet browser (recommend Chrome or Firefox) </a:t>
            </a:r>
          </a:p>
          <a:p>
            <a:pPr lvl="1"/>
            <a:r>
              <a:rPr lang="en-US" dirty="0">
                <a:solidFill>
                  <a:srgbClr val="315EAB"/>
                </a:solidFill>
              </a:rPr>
              <a:t>Go to </a:t>
            </a:r>
            <a:r>
              <a:rPr lang="en-US" dirty="0">
                <a:solidFill>
                  <a:srgbClr val="315EAB"/>
                </a:solidFill>
                <a:hlinkClick r:id="rId2"/>
              </a:rPr>
              <a:t>https://</a:t>
            </a:r>
            <a:r>
              <a:rPr lang="en-US" dirty="0">
                <a:solidFill>
                  <a:srgbClr val="315EAB"/>
                </a:solidFill>
                <a:ea typeface="+mn-lt"/>
                <a:cs typeface="+mn-lt"/>
                <a:hlinkClick r:id="rId2"/>
              </a:rPr>
              <a:t>jrs.dcs-usps.com</a:t>
            </a:r>
            <a:r>
              <a:rPr lang="en-US" dirty="0">
                <a:solidFill>
                  <a:srgbClr val="315EAB"/>
                </a:solidFill>
                <a:ea typeface="+mn-lt"/>
                <a:cs typeface="+mn-lt"/>
              </a:rPr>
              <a:t> </a:t>
            </a:r>
          </a:p>
          <a:p>
            <a:pPr lvl="1"/>
            <a:r>
              <a:rPr lang="en-US" dirty="0">
                <a:solidFill>
                  <a:srgbClr val="315EAB"/>
                </a:solidFill>
              </a:rPr>
              <a:t>On right hand side, below Get Started, click on “Request a JRS ID”</a:t>
            </a:r>
            <a:br>
              <a:rPr lang="en-US" dirty="0">
                <a:solidFill>
                  <a:srgbClr val="315EAB"/>
                </a:solidFill>
              </a:rPr>
            </a:br>
            <a:endParaRPr lang="en-US" dirty="0">
              <a:solidFill>
                <a:srgbClr val="315EAB"/>
              </a:solidFill>
            </a:endParaRP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Request JRS ID</a:t>
            </a:r>
            <a:br>
              <a:rPr lang="en-US" dirty="0" smtClean="0"/>
            </a:br>
            <a:r>
              <a:rPr lang="en-US" sz="2400" dirty="0" smtClean="0"/>
              <a:t>Create a JRS ID</a:t>
            </a:r>
            <a:endParaRPr lang="en-US" sz="2400" b="0" dirty="0"/>
          </a:p>
        </p:txBody>
      </p:sp>
      <p:pic>
        <p:nvPicPr>
          <p:cNvPr id="4" name="Picture 4">
            <a:extLst>
              <a:ext uri="{FF2B5EF4-FFF2-40B4-BE49-F238E27FC236}">
                <a16:creationId xmlns:a16="http://schemas.microsoft.com/office/drawing/2014/main" id="{9C95D3C4-70EE-4293-A1E8-F32B739E9DD5}"/>
              </a:ext>
            </a:extLst>
          </p:cNvPr>
          <p:cNvPicPr>
            <a:picLocks noChangeAspect="1"/>
          </p:cNvPicPr>
          <p:nvPr/>
        </p:nvPicPr>
        <p:blipFill>
          <a:blip r:embed="rId3"/>
          <a:stretch>
            <a:fillRect/>
          </a:stretch>
        </p:blipFill>
        <p:spPr>
          <a:xfrm>
            <a:off x="760702" y="2941926"/>
            <a:ext cx="10519321" cy="2734974"/>
          </a:xfrm>
          <a:prstGeom prst="rect">
            <a:avLst/>
          </a:prstGeom>
        </p:spPr>
      </p:pic>
    </p:spTree>
    <p:extLst>
      <p:ext uri="{BB962C8B-B14F-4D97-AF65-F5344CB8AC3E}">
        <p14:creationId xmlns:p14="http://schemas.microsoft.com/office/powerpoint/2010/main" val="1093432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833889" cy="4485026"/>
          </a:xfrm>
        </p:spPr>
        <p:txBody>
          <a:bodyPr numCol="1">
            <a:normAutofit fontScale="92500" lnSpcReduction="20000"/>
          </a:bodyPr>
          <a:lstStyle/>
          <a:p>
            <a:pPr algn="just">
              <a:spcAft>
                <a:spcPts val="600"/>
              </a:spcAft>
              <a:buFont typeface="Arial" panose="020B0604020202020204" pitchFamily="34" charset="0"/>
              <a:buChar char="•"/>
            </a:pPr>
            <a:r>
              <a:rPr lang="en-US" sz="2200" dirty="0"/>
              <a:t>Do not use special characters like #$%&amp;*()_+-'"@&lt;&gt; to type your  Full Name or User Name  </a:t>
            </a:r>
          </a:p>
          <a:p>
            <a:pPr algn="just">
              <a:spcAft>
                <a:spcPts val="600"/>
              </a:spcAft>
              <a:buFont typeface="Arial" panose="020B0604020202020204" pitchFamily="34" charset="0"/>
              <a:buChar char="•"/>
            </a:pPr>
            <a:r>
              <a:rPr lang="en-US" sz="2200" dirty="0" smtClean="0"/>
              <a:t>Make </a:t>
            </a:r>
            <a:r>
              <a:rPr lang="en-US" sz="2200" dirty="0"/>
              <a:t>sure that the password complies with the minimum complexity requirements. (information provided under password instructions section)</a:t>
            </a:r>
          </a:p>
          <a:p>
            <a:pPr algn="just">
              <a:spcAft>
                <a:spcPts val="600"/>
              </a:spcAft>
              <a:buFont typeface="Arial" panose="020B0604020202020204" pitchFamily="34" charset="0"/>
              <a:buChar char="•"/>
            </a:pPr>
            <a:r>
              <a:rPr lang="en-US" sz="2200" dirty="0" smtClean="0"/>
              <a:t>Select </a:t>
            </a:r>
            <a:r>
              <a:rPr lang="en-US" sz="2200" dirty="0"/>
              <a:t>the appropriate company.  If company is not defined to JRS, send email to. </a:t>
            </a:r>
            <a:r>
              <a:rPr lang="en-US" sz="2200" dirty="0">
                <a:hlinkClick r:id="rId2"/>
              </a:rPr>
              <a:t>jrs-support@uspsector.com</a:t>
            </a:r>
            <a:r>
              <a:rPr lang="en-US" sz="2200" dirty="0"/>
              <a:t> </a:t>
            </a:r>
          </a:p>
          <a:p>
            <a:pPr algn="just">
              <a:buFont typeface="Arial" panose="020B0604020202020204" pitchFamily="34" charset="0"/>
              <a:buChar char="•"/>
            </a:pPr>
            <a:r>
              <a:rPr lang="en-US" sz="2200" dirty="0" smtClean="0"/>
              <a:t>Select </a:t>
            </a:r>
            <a:r>
              <a:rPr lang="en-US" sz="2200" dirty="0"/>
              <a:t>the group the user needs to be related to.  If the user needs to be part of multiple subgroups, the respective group owners or JRS Support need to define the user on the other groups.</a:t>
            </a:r>
          </a:p>
          <a:p>
            <a:pPr algn="just">
              <a:buFont typeface="Arial" panose="020B0604020202020204" pitchFamily="34" charset="0"/>
              <a:buChar char="•"/>
            </a:pPr>
            <a:endParaRPr lang="en-US" sz="2200" dirty="0"/>
          </a:p>
          <a:p>
            <a:pPr algn="just">
              <a:buFont typeface="Arial" panose="020B0604020202020204" pitchFamily="34" charset="0"/>
              <a:buChar char="•"/>
            </a:pPr>
            <a:endParaRPr lang="en-US" sz="2200" dirty="0"/>
          </a:p>
          <a:p>
            <a:pPr marL="0" indent="0" algn="just">
              <a:buNone/>
            </a:pPr>
            <a:r>
              <a:rPr lang="en-US" sz="2200" dirty="0"/>
              <a:t>Note</a:t>
            </a:r>
            <a:r>
              <a:rPr lang="en-US" sz="2200" dirty="0" smtClean="0"/>
              <a:t>: Select </a:t>
            </a:r>
            <a:r>
              <a:rPr lang="en-US" sz="2200" dirty="0"/>
              <a:t>the appropriate Company and Sub Group the user needs to be related to avoid delays on confirmations. </a:t>
            </a: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Request JRS ID</a:t>
            </a:r>
            <a:br>
              <a:rPr lang="en-US" dirty="0" smtClean="0"/>
            </a:br>
            <a:r>
              <a:rPr lang="en-US" sz="2400" dirty="0" smtClean="0"/>
              <a:t>Create a JRS ID</a:t>
            </a:r>
            <a:endParaRPr lang="en-US" sz="2400" b="0" dirty="0"/>
          </a:p>
        </p:txBody>
      </p:sp>
      <p:pic>
        <p:nvPicPr>
          <p:cNvPr id="5" name="Picture 11">
            <a:extLst>
              <a:ext uri="{FF2B5EF4-FFF2-40B4-BE49-F238E27FC236}">
                <a16:creationId xmlns:a16="http://schemas.microsoft.com/office/drawing/2014/main" id="{B2E87DB6-096B-4341-8B95-3C9F61A02516}"/>
              </a:ext>
            </a:extLst>
          </p:cNvPr>
          <p:cNvPicPr>
            <a:picLocks noChangeAspect="1"/>
          </p:cNvPicPr>
          <p:nvPr/>
        </p:nvPicPr>
        <p:blipFill>
          <a:blip r:embed="rId3"/>
          <a:stretch>
            <a:fillRect/>
          </a:stretch>
        </p:blipFill>
        <p:spPr>
          <a:xfrm>
            <a:off x="7376184" y="1612900"/>
            <a:ext cx="3672816" cy="4359864"/>
          </a:xfrm>
          <a:prstGeom prst="rect">
            <a:avLst/>
          </a:prstGeom>
        </p:spPr>
      </p:pic>
    </p:spTree>
    <p:extLst>
      <p:ext uri="{BB962C8B-B14F-4D97-AF65-F5344CB8AC3E}">
        <p14:creationId xmlns:p14="http://schemas.microsoft.com/office/powerpoint/2010/main" val="3026359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833889" cy="4485026"/>
          </a:xfrm>
        </p:spPr>
        <p:txBody>
          <a:bodyPr numCol="1">
            <a:normAutofit fontScale="62500" lnSpcReduction="20000"/>
          </a:bodyPr>
          <a:lstStyle/>
          <a:p>
            <a:pPr algn="just">
              <a:buFont typeface="Arial" panose="020B0604020202020204" pitchFamily="34" charset="0"/>
              <a:buChar char="•"/>
            </a:pPr>
            <a:r>
              <a:rPr lang="en-US" sz="3200" dirty="0"/>
              <a:t>Below the form, click on “Create New User” to submit  information.</a:t>
            </a:r>
          </a:p>
          <a:p>
            <a:pPr algn="just">
              <a:buFont typeface="Arial" panose="020B0604020202020204" pitchFamily="34" charset="0"/>
              <a:buChar char="•"/>
            </a:pPr>
            <a:r>
              <a:rPr lang="en-US" sz="3200" dirty="0"/>
              <a:t>An email will be sent to the group owner to confirm JRS ID</a:t>
            </a:r>
          </a:p>
          <a:p>
            <a:pPr algn="just">
              <a:buFont typeface="Arial" panose="020B0604020202020204" pitchFamily="34" charset="0"/>
              <a:buChar char="•"/>
            </a:pPr>
            <a:r>
              <a:rPr lang="pt-BR" sz="3200" dirty="0"/>
              <a:t>A confirmation page will be displayed to inform the request has been sucessfully received</a:t>
            </a:r>
            <a:endParaRPr lang="en-US" sz="3200" dirty="0"/>
          </a:p>
          <a:p>
            <a:pPr algn="just">
              <a:buFont typeface="Arial" panose="020B0604020202020204" pitchFamily="34" charset="0"/>
              <a:buChar char="•"/>
            </a:pPr>
            <a:endParaRPr lang="en-US" sz="3200" dirty="0"/>
          </a:p>
          <a:p>
            <a:pPr marL="0" indent="0" algn="just">
              <a:buNone/>
            </a:pPr>
            <a:r>
              <a:rPr lang="en-US" sz="3200" dirty="0"/>
              <a:t>Note: </a:t>
            </a:r>
          </a:p>
          <a:p>
            <a:pPr marL="457200" indent="-279400" algn="just">
              <a:spcAft>
                <a:spcPts val="600"/>
              </a:spcAft>
              <a:buFont typeface="+mj-lt"/>
              <a:buAutoNum type="arabicPeriod"/>
            </a:pPr>
            <a:r>
              <a:rPr lang="en-US" sz="2900" dirty="0" smtClean="0">
                <a:solidFill>
                  <a:schemeClr val="bg1">
                    <a:lumMod val="65000"/>
                  </a:schemeClr>
                </a:solidFill>
              </a:rPr>
              <a:t>If </a:t>
            </a:r>
            <a:r>
              <a:rPr lang="en-US" sz="2900" dirty="0">
                <a:solidFill>
                  <a:schemeClr val="bg1">
                    <a:lumMod val="65000"/>
                  </a:schemeClr>
                </a:solidFill>
              </a:rPr>
              <a:t>a group is selected that does not have a group owner,  an email will been sent to the JRS Support to handle your request.  Otherwise the group owner receives an email notification.</a:t>
            </a:r>
          </a:p>
          <a:p>
            <a:pPr marL="457200" indent="-279400" algn="just">
              <a:spcAft>
                <a:spcPts val="600"/>
              </a:spcAft>
              <a:buFont typeface="+mj-lt"/>
              <a:buAutoNum type="arabicPeriod"/>
            </a:pPr>
            <a:r>
              <a:rPr lang="en-US" sz="2900" dirty="0" smtClean="0">
                <a:solidFill>
                  <a:schemeClr val="bg1">
                    <a:lumMod val="65000"/>
                  </a:schemeClr>
                </a:solidFill>
              </a:rPr>
              <a:t>If </a:t>
            </a:r>
            <a:r>
              <a:rPr lang="en-US" sz="2900" dirty="0">
                <a:solidFill>
                  <a:schemeClr val="bg1">
                    <a:lumMod val="65000"/>
                  </a:schemeClr>
                </a:solidFill>
              </a:rPr>
              <a:t>unsure of the information to provide or selected, click on the “Cancel Action” button to go back to the login page.</a:t>
            </a:r>
          </a:p>
          <a:p>
            <a:pPr marL="457200" indent="-279400" algn="just">
              <a:buFont typeface="+mj-lt"/>
              <a:buAutoNum type="arabicPeriod"/>
            </a:pPr>
            <a:r>
              <a:rPr lang="en-US" sz="2900" dirty="0" smtClean="0">
                <a:solidFill>
                  <a:schemeClr val="bg1">
                    <a:lumMod val="65000"/>
                  </a:schemeClr>
                </a:solidFill>
              </a:rPr>
              <a:t>Only </a:t>
            </a:r>
            <a:r>
              <a:rPr lang="en-US" sz="2900" dirty="0">
                <a:solidFill>
                  <a:schemeClr val="bg1">
                    <a:lumMod val="65000"/>
                  </a:schemeClr>
                </a:solidFill>
              </a:rPr>
              <a:t>one JRS ID is required, if user needs to belong to more than one company/group, the group owner or JRS  Support can add JRS ID to other companies/groups.  </a:t>
            </a: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smtClean="0"/>
              <a:t>Request JRS ID</a:t>
            </a:r>
            <a:br>
              <a:rPr lang="en-US" dirty="0" smtClean="0"/>
            </a:br>
            <a:r>
              <a:rPr lang="en-US" sz="2400" dirty="0" smtClean="0"/>
              <a:t>Create a JRS ID</a:t>
            </a:r>
            <a:endParaRPr lang="en-US" sz="2400" b="0" dirty="0"/>
          </a:p>
        </p:txBody>
      </p:sp>
      <p:grpSp>
        <p:nvGrpSpPr>
          <p:cNvPr id="6" name="Group 5">
            <a:extLst>
              <a:ext uri="{FF2B5EF4-FFF2-40B4-BE49-F238E27FC236}">
                <a16:creationId xmlns:a16="http://schemas.microsoft.com/office/drawing/2014/main" id="{2EFBA830-D79B-7944-B7E2-74523A1B2593}"/>
              </a:ext>
            </a:extLst>
          </p:cNvPr>
          <p:cNvGrpSpPr>
            <a:grpSpLocks noChangeAspect="1"/>
          </p:cNvGrpSpPr>
          <p:nvPr/>
        </p:nvGrpSpPr>
        <p:grpSpPr>
          <a:xfrm>
            <a:off x="6331720" y="1612895"/>
            <a:ext cx="5454270" cy="367582"/>
            <a:chOff x="4708525" y="1200150"/>
            <a:chExt cx="4070350" cy="274320"/>
          </a:xfrm>
        </p:grpSpPr>
        <p:sp>
          <p:nvSpPr>
            <p:cNvPr id="7" name="TextBox 6">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8" name="Straight Connector 7">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9" name="Content Placeholder 11">
            <a:extLst>
              <a:ext uri="{FF2B5EF4-FFF2-40B4-BE49-F238E27FC236}">
                <a16:creationId xmlns:a16="http://schemas.microsoft.com/office/drawing/2014/main" id="{9CFFADCC-A14A-4E61-9F9F-79F3A1486863}"/>
              </a:ext>
            </a:extLst>
          </p:cNvPr>
          <p:cNvPicPr>
            <a:picLocks noChangeAspect="1"/>
          </p:cNvPicPr>
          <p:nvPr/>
        </p:nvPicPr>
        <p:blipFill>
          <a:blip r:embed="rId2"/>
          <a:stretch>
            <a:fillRect/>
          </a:stretch>
        </p:blipFill>
        <p:spPr>
          <a:xfrm>
            <a:off x="6665094" y="1781822"/>
            <a:ext cx="4824604" cy="778565"/>
          </a:xfrm>
          <a:prstGeom prst="rect">
            <a:avLst/>
          </a:prstGeom>
        </p:spPr>
      </p:pic>
      <p:pic>
        <p:nvPicPr>
          <p:cNvPr id="10" name="Picture 7">
            <a:extLst>
              <a:ext uri="{FF2B5EF4-FFF2-40B4-BE49-F238E27FC236}">
                <a16:creationId xmlns:a16="http://schemas.microsoft.com/office/drawing/2014/main" id="{98CB52AF-546A-458F-93EB-85F56502FC9D}"/>
              </a:ext>
            </a:extLst>
          </p:cNvPr>
          <p:cNvPicPr>
            <a:picLocks noChangeAspect="1"/>
          </p:cNvPicPr>
          <p:nvPr/>
        </p:nvPicPr>
        <p:blipFill>
          <a:blip r:embed="rId3"/>
          <a:stretch>
            <a:fillRect/>
          </a:stretch>
        </p:blipFill>
        <p:spPr>
          <a:xfrm>
            <a:off x="6664228" y="2558836"/>
            <a:ext cx="4824604" cy="1805276"/>
          </a:xfrm>
          <a:prstGeom prst="rect">
            <a:avLst/>
          </a:prstGeom>
        </p:spPr>
      </p:pic>
    </p:spTree>
    <p:extLst>
      <p:ext uri="{BB962C8B-B14F-4D97-AF65-F5344CB8AC3E}">
        <p14:creationId xmlns:p14="http://schemas.microsoft.com/office/powerpoint/2010/main" val="2357579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2ADA687D9DD24DBD09EC918980A64F" ma:contentTypeVersion="9" ma:contentTypeDescription="Create a new document." ma:contentTypeScope="" ma:versionID="6d0ee3506dd36a5e1064ce03f5fd77e6">
  <xsd:schema xmlns:xsd="http://www.w3.org/2001/XMLSchema" xmlns:xs="http://www.w3.org/2001/XMLSchema" xmlns:p="http://schemas.microsoft.com/office/2006/metadata/properties" xmlns:ns2="55696ac6-84f3-4a37-b545-9ad4e9c8907f" xmlns:ns3="57419867-c58a-4ce1-a699-222488927790" targetNamespace="http://schemas.microsoft.com/office/2006/metadata/properties" ma:root="true" ma:fieldsID="36499edeb046a3dbda9bbf214b0cad10" ns2:_="" ns3:_="">
    <xsd:import namespace="55696ac6-84f3-4a37-b545-9ad4e9c8907f"/>
    <xsd:import namespace="57419867-c58a-4ce1-a699-2224889277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696ac6-84f3-4a37-b545-9ad4e9c890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419867-c58a-4ce1-a699-22248892779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87043-DE42-459D-B6A4-A1B264AC53DD}">
  <ds:schemaRefs>
    <ds:schemaRef ds:uri="57419867-c58a-4ce1-a699-222488927790"/>
    <ds:schemaRef ds:uri="http://purl.org/dc/elements/1.1/"/>
    <ds:schemaRef ds:uri="http://schemas.microsoft.com/office/2006/metadata/properties"/>
    <ds:schemaRef ds:uri="http://purl.org/dc/terms/"/>
    <ds:schemaRef ds:uri="http://schemas.openxmlformats.org/package/2006/metadata/core-properties"/>
    <ds:schemaRef ds:uri="55696ac6-84f3-4a37-b545-9ad4e9c8907f"/>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BBB7FCA-C2B7-476D-A0EC-D9D94C381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696ac6-84f3-4a37-b545-9ad4e9c8907f"/>
    <ds:schemaRef ds:uri="57419867-c58a-4ce1-a699-222488927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820447-02DF-4B3B-8F0E-EC21F16EF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8983</TotalTime>
  <Words>2238</Words>
  <Application>Microsoft Office PowerPoint</Application>
  <PresentationFormat>Widescreen</PresentationFormat>
  <Paragraphs>263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Gill Sans MT</vt:lpstr>
      <vt:lpstr>HP Simplified</vt:lpstr>
      <vt:lpstr>Wingdings</vt:lpstr>
      <vt:lpstr>Custom Design</vt:lpstr>
      <vt:lpstr>PowerPoint Presentation</vt:lpstr>
      <vt:lpstr>Agenda</vt:lpstr>
      <vt:lpstr>Introduction</vt:lpstr>
      <vt:lpstr>Contact Information Support Hours and Processes</vt:lpstr>
      <vt:lpstr>Contact Information Support Hours and Processes</vt:lpstr>
      <vt:lpstr>JRS Setup Steps needed to follow for Job Request System to setup a company</vt:lpstr>
      <vt:lpstr>Request JRS ID Create a JRS ID</vt:lpstr>
      <vt:lpstr>Request JRS ID Create a JRS ID</vt:lpstr>
      <vt:lpstr>Request JRS ID Create a JRS ID</vt:lpstr>
      <vt:lpstr>Request JRS ID Create a JRS ID</vt:lpstr>
      <vt:lpstr>JRS Access Level Definitions User responsibilities and permissions on the JRS</vt:lpstr>
      <vt:lpstr>Creating a JRS Request Submit an Add, Change, Delete, Issue or Temp request</vt:lpstr>
      <vt:lpstr>Creating a JRS Request Submit an Add, Change, Delete, Issue or Temp request</vt:lpstr>
      <vt:lpstr>Creating a JRS Request Submit an Add, Change, Delete, Issue or Temp request</vt:lpstr>
      <vt:lpstr>Creating a JRS Request Submit an Add, Change, Delete, Issue or Temp request</vt:lpstr>
      <vt:lpstr>Locating a Request On the system there are two different ways to find a JRS request</vt:lpstr>
      <vt:lpstr>Approving a Request </vt:lpstr>
      <vt:lpstr>Approving a Request Finding Approvers</vt:lpstr>
      <vt:lpstr>Status Flow Life Cycle</vt:lpstr>
      <vt:lpstr>Other functions in JRS Forgot JRS ID/Password?</vt:lpstr>
      <vt:lpstr>Other functions in JRS Forgot JRS ID/Password?</vt:lpstr>
      <vt:lpstr>Other functions in JRS User Preferences Section</vt:lpstr>
      <vt:lpstr>Other functions in JRS Search Section</vt:lpstr>
      <vt:lpstr>Other functions in JRS Search Section</vt:lpstr>
      <vt:lpstr>Other functions in JRS Finding Group Owners</vt:lpstr>
      <vt:lpstr>Other functions in JRS Disabled Users and Denied Users</vt:lpstr>
      <vt:lpstr>Other functions in JRS  Export to Excel</vt:lpstr>
      <vt:lpstr>Other functions in JRS Filter Option for Request Pages</vt:lpstr>
      <vt:lpstr>Other functions in JRS About Section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Stu Shea</dc:creator>
  <cp:lastModifiedBy>Kevin Roeder</cp:lastModifiedBy>
  <cp:revision>531</cp:revision>
  <cp:lastPrinted>2020-07-15T21:22:53Z</cp:lastPrinted>
  <dcterms:created xsi:type="dcterms:W3CDTF">2020-06-18T02:34:26Z</dcterms:created>
  <dcterms:modified xsi:type="dcterms:W3CDTF">2021-05-13T14:19:54Z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0x0101007E2ADA687D9DD24DBD09EC918980A64F</vt:lpwstr>
  </property>
  <property fmtid="{D5CDD505-2E9C-101B-9397-08002B2CF9AE}" pid="3" name="MSIP_Label_e6b0ad23-84db-440d-b659-8bee5234175e_Enabled">
    <vt:lpwstr>true</vt:lpwstr>
  </property>
  <property fmtid="{D5CDD505-2E9C-101B-9397-08002B2CF9AE}" pid="4" name="MSIP_Label_e6b0ad23-84db-440d-b659-8bee5234175e_SetDate">
    <vt:lpwstr>2021-02-03T18:02:51Z</vt:lpwstr>
  </property>
  <property fmtid="{D5CDD505-2E9C-101B-9397-08002B2CF9AE}" pid="5" name="MSIP_Label_e6b0ad23-84db-440d-b659-8bee5234175e_Method">
    <vt:lpwstr>Standard</vt:lpwstr>
  </property>
  <property fmtid="{D5CDD505-2E9C-101B-9397-08002B2CF9AE}" pid="6" name="MSIP_Label_e6b0ad23-84db-440d-b659-8bee5234175e_Name">
    <vt:lpwstr>e6b0ad23-84db-440d-b659-8bee5234175e</vt:lpwstr>
  </property>
  <property fmtid="{D5CDD505-2E9C-101B-9397-08002B2CF9AE}" pid="7" name="MSIP_Label_e6b0ad23-84db-440d-b659-8bee5234175e_SiteId">
    <vt:lpwstr>1c625846-2b0a-4483-83dd-e024820875b3</vt:lpwstr>
  </property>
  <property fmtid="{D5CDD505-2E9C-101B-9397-08002B2CF9AE}" pid="8" name="MSIP_Label_e6b0ad23-84db-440d-b659-8bee5234175e_ActionId">
    <vt:lpwstr/>
  </property>
  <property fmtid="{D5CDD505-2E9C-101B-9397-08002B2CF9AE}" pid="9" name="MSIP_Label_e6b0ad23-84db-440d-b659-8bee5234175e_ContentBits">
    <vt:lpwstr>0</vt:lpwstr>
  </property>
</Properties>
</file>